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3F87"/>
    <a:srgbClr val="5E6A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845" y="-187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175" y="1386713"/>
            <a:ext cx="7556817" cy="813257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5047564"/>
            <a:ext cx="7560309" cy="1778635"/>
          </a:xfrm>
          <a:custGeom>
            <a:avLst/>
            <a:gdLst/>
            <a:ahLst/>
            <a:cxnLst/>
            <a:rect l="l" t="t" r="r" b="b"/>
            <a:pathLst>
              <a:path w="7560309" h="1778634">
                <a:moveTo>
                  <a:pt x="7560005" y="0"/>
                </a:moveTo>
                <a:lnTo>
                  <a:pt x="0" y="0"/>
                </a:lnTo>
                <a:lnTo>
                  <a:pt x="0" y="1778546"/>
                </a:lnTo>
                <a:lnTo>
                  <a:pt x="7560005" y="1778546"/>
                </a:lnTo>
                <a:lnTo>
                  <a:pt x="7560005" y="0"/>
                </a:lnTo>
                <a:close/>
              </a:path>
            </a:pathLst>
          </a:custGeom>
          <a:solidFill>
            <a:srgbClr val="25408F">
              <a:alpha val="75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1768157"/>
            <a:ext cx="7560309" cy="2723515"/>
          </a:xfrm>
          <a:custGeom>
            <a:avLst/>
            <a:gdLst/>
            <a:ahLst/>
            <a:cxnLst/>
            <a:rect l="l" t="t" r="r" b="b"/>
            <a:pathLst>
              <a:path w="7560309" h="2723515">
                <a:moveTo>
                  <a:pt x="7560005" y="0"/>
                </a:moveTo>
                <a:lnTo>
                  <a:pt x="0" y="0"/>
                </a:lnTo>
                <a:lnTo>
                  <a:pt x="0" y="2723489"/>
                </a:lnTo>
                <a:lnTo>
                  <a:pt x="7560005" y="2723489"/>
                </a:lnTo>
                <a:lnTo>
                  <a:pt x="7560005" y="0"/>
                </a:lnTo>
                <a:close/>
              </a:path>
            </a:pathLst>
          </a:custGeom>
          <a:solidFill>
            <a:srgbClr val="2EC1CF">
              <a:alpha val="83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7382040"/>
            <a:ext cx="7560309" cy="1968500"/>
          </a:xfrm>
          <a:custGeom>
            <a:avLst/>
            <a:gdLst/>
            <a:ahLst/>
            <a:cxnLst/>
            <a:rect l="l" t="t" r="r" b="b"/>
            <a:pathLst>
              <a:path w="7560309" h="1968500">
                <a:moveTo>
                  <a:pt x="7560005" y="0"/>
                </a:moveTo>
                <a:lnTo>
                  <a:pt x="0" y="0"/>
                </a:lnTo>
                <a:lnTo>
                  <a:pt x="0" y="1968499"/>
                </a:lnTo>
                <a:lnTo>
                  <a:pt x="7560005" y="1968499"/>
                </a:lnTo>
                <a:lnTo>
                  <a:pt x="7560005" y="0"/>
                </a:lnTo>
                <a:close/>
              </a:path>
            </a:pathLst>
          </a:custGeom>
          <a:solidFill>
            <a:srgbClr val="D57A9F">
              <a:alpha val="83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0" y="1386713"/>
            <a:ext cx="7560309" cy="381635"/>
          </a:xfrm>
          <a:custGeom>
            <a:avLst/>
            <a:gdLst/>
            <a:ahLst/>
            <a:cxnLst/>
            <a:rect l="l" t="t" r="r" b="b"/>
            <a:pathLst>
              <a:path w="7560309" h="381635">
                <a:moveTo>
                  <a:pt x="7559992" y="0"/>
                </a:moveTo>
                <a:lnTo>
                  <a:pt x="0" y="0"/>
                </a:lnTo>
                <a:lnTo>
                  <a:pt x="0" y="381457"/>
                </a:lnTo>
                <a:lnTo>
                  <a:pt x="7559992" y="381457"/>
                </a:lnTo>
                <a:lnTo>
                  <a:pt x="7559992" y="0"/>
                </a:lnTo>
                <a:close/>
              </a:path>
            </a:pathLst>
          </a:custGeom>
          <a:solidFill>
            <a:srgbClr val="2EC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0" y="7000582"/>
            <a:ext cx="7560309" cy="381635"/>
          </a:xfrm>
          <a:custGeom>
            <a:avLst/>
            <a:gdLst/>
            <a:ahLst/>
            <a:cxnLst/>
            <a:rect l="l" t="t" r="r" b="b"/>
            <a:pathLst>
              <a:path w="7560309" h="381634">
                <a:moveTo>
                  <a:pt x="7559992" y="0"/>
                </a:moveTo>
                <a:lnTo>
                  <a:pt x="0" y="0"/>
                </a:lnTo>
                <a:lnTo>
                  <a:pt x="0" y="381457"/>
                </a:lnTo>
                <a:lnTo>
                  <a:pt x="7559992" y="381457"/>
                </a:lnTo>
                <a:lnTo>
                  <a:pt x="7559992" y="0"/>
                </a:lnTo>
                <a:close/>
              </a:path>
            </a:pathLst>
          </a:custGeom>
          <a:solidFill>
            <a:srgbClr val="D57A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3175" y="4666120"/>
            <a:ext cx="7557134" cy="381635"/>
          </a:xfrm>
          <a:custGeom>
            <a:avLst/>
            <a:gdLst/>
            <a:ahLst/>
            <a:cxnLst/>
            <a:rect l="l" t="t" r="r" b="b"/>
            <a:pathLst>
              <a:path w="7557134" h="381635">
                <a:moveTo>
                  <a:pt x="7556817" y="0"/>
                </a:moveTo>
                <a:lnTo>
                  <a:pt x="0" y="0"/>
                </a:lnTo>
                <a:lnTo>
                  <a:pt x="0" y="381457"/>
                </a:lnTo>
                <a:lnTo>
                  <a:pt x="7556817" y="381457"/>
                </a:lnTo>
                <a:lnTo>
                  <a:pt x="7556817" y="0"/>
                </a:lnTo>
                <a:close/>
              </a:path>
            </a:pathLst>
          </a:custGeom>
          <a:solidFill>
            <a:srgbClr val="283F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3726529" y="7382031"/>
            <a:ext cx="0" cy="1968500"/>
          </a:xfrm>
          <a:custGeom>
            <a:avLst/>
            <a:gdLst/>
            <a:ahLst/>
            <a:cxnLst/>
            <a:rect l="l" t="t" r="r" b="b"/>
            <a:pathLst>
              <a:path h="1968500">
                <a:moveTo>
                  <a:pt x="0" y="0"/>
                </a:moveTo>
                <a:lnTo>
                  <a:pt x="0" y="19685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g"/><Relationship Id="rId11" Type="http://schemas.openxmlformats.org/officeDocument/2006/relationships/image" Target="../media/image11.png"/><Relationship Id="rId5" Type="http://schemas.openxmlformats.org/officeDocument/2006/relationships/image" Target="../media/image5.jpg"/><Relationship Id="rId10" Type="http://schemas.openxmlformats.org/officeDocument/2006/relationships/image" Target="../media/image10.jpg"/><Relationship Id="rId4" Type="http://schemas.openxmlformats.org/officeDocument/2006/relationships/image" Target="../media/image4.jp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72470" y="1112889"/>
            <a:ext cx="7263379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25"/>
              </a:spcBef>
            </a:pPr>
            <a:r>
              <a:rPr sz="1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 : lancer un partage d’écran sans fil depuis un ordinateur vers l’écran interactif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85165" y="175512"/>
            <a:ext cx="347980" cy="404495"/>
            <a:chOff x="185165" y="175512"/>
            <a:chExt cx="347980" cy="40449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5165" y="235432"/>
              <a:ext cx="338035" cy="34436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8983" y="175512"/>
              <a:ext cx="143662" cy="146827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554070" y="231215"/>
            <a:ext cx="482600" cy="325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830"/>
              </a:lnSpc>
              <a:spcBef>
                <a:spcPts val="100"/>
              </a:spcBef>
            </a:pPr>
            <a:r>
              <a:rPr sz="800" dirty="0">
                <a:solidFill>
                  <a:srgbClr val="231F20"/>
                </a:solidFill>
                <a:latin typeface="Lucida Sans Unicode"/>
                <a:cs typeface="Lucida Sans Unicode"/>
              </a:rPr>
              <a:t>Aide</a:t>
            </a:r>
            <a:endParaRPr sz="800">
              <a:latin typeface="Lucida Sans Unicode"/>
              <a:cs typeface="Lucida Sans Unicode"/>
            </a:endParaRPr>
          </a:p>
          <a:p>
            <a:pPr marL="12700">
              <a:lnSpc>
                <a:spcPts val="700"/>
              </a:lnSpc>
            </a:pPr>
            <a:r>
              <a:rPr sz="800" dirty="0">
                <a:solidFill>
                  <a:srgbClr val="231F20"/>
                </a:solidFill>
                <a:latin typeface="Lucida Sans Unicode"/>
                <a:cs typeface="Lucida Sans Unicode"/>
              </a:rPr>
              <a:t>Mémoire</a:t>
            </a:r>
            <a:endParaRPr sz="800">
              <a:latin typeface="Lucida Sans Unicode"/>
              <a:cs typeface="Lucida Sans Unicode"/>
            </a:endParaRPr>
          </a:p>
          <a:p>
            <a:pPr marL="12700">
              <a:lnSpc>
                <a:spcPts val="830"/>
              </a:lnSpc>
            </a:pPr>
            <a:r>
              <a:rPr sz="800" dirty="0">
                <a:solidFill>
                  <a:srgbClr val="231F20"/>
                </a:solidFill>
                <a:latin typeface="Lucida Sans Unicode"/>
                <a:cs typeface="Lucida Sans Unicode"/>
              </a:rPr>
              <a:t>Easypitch</a:t>
            </a:r>
            <a:endParaRPr sz="800">
              <a:latin typeface="Lucida Sans Unicode"/>
              <a:cs typeface="Lucida Sans Unicode"/>
            </a:endParaRPr>
          </a:p>
        </p:txBody>
      </p:sp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84759" y="1892124"/>
            <a:ext cx="4492433" cy="2504946"/>
          </a:xfrm>
          <a:prstGeom prst="rect">
            <a:avLst/>
          </a:prstGeom>
        </p:spPr>
      </p:pic>
      <p:sp>
        <p:nvSpPr>
          <p:cNvPr id="12" name="object 12"/>
          <p:cNvSpPr/>
          <p:nvPr/>
        </p:nvSpPr>
        <p:spPr>
          <a:xfrm>
            <a:off x="284746" y="1892122"/>
            <a:ext cx="4492625" cy="2505075"/>
          </a:xfrm>
          <a:custGeom>
            <a:avLst/>
            <a:gdLst/>
            <a:ahLst/>
            <a:cxnLst/>
            <a:rect l="l" t="t" r="r" b="b"/>
            <a:pathLst>
              <a:path w="4492625" h="2505075">
                <a:moveTo>
                  <a:pt x="0" y="2504948"/>
                </a:moveTo>
                <a:lnTo>
                  <a:pt x="4492447" y="2504948"/>
                </a:lnTo>
                <a:lnTo>
                  <a:pt x="4492447" y="0"/>
                </a:lnTo>
                <a:lnTo>
                  <a:pt x="0" y="0"/>
                </a:lnTo>
                <a:lnTo>
                  <a:pt x="0" y="2504948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object 1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66699" y="8092833"/>
            <a:ext cx="2854934" cy="1062837"/>
          </a:xfrm>
          <a:prstGeom prst="rect">
            <a:avLst/>
          </a:prstGeom>
        </p:spPr>
      </p:pic>
      <p:sp>
        <p:nvSpPr>
          <p:cNvPr id="14" name="object 14"/>
          <p:cNvSpPr/>
          <p:nvPr/>
        </p:nvSpPr>
        <p:spPr>
          <a:xfrm>
            <a:off x="266699" y="8092833"/>
            <a:ext cx="2854960" cy="1062990"/>
          </a:xfrm>
          <a:custGeom>
            <a:avLst/>
            <a:gdLst/>
            <a:ahLst/>
            <a:cxnLst/>
            <a:rect l="l" t="t" r="r" b="b"/>
            <a:pathLst>
              <a:path w="2854960" h="1062990">
                <a:moveTo>
                  <a:pt x="0" y="1062837"/>
                </a:moveTo>
                <a:lnTo>
                  <a:pt x="2854934" y="1062837"/>
                </a:lnTo>
                <a:lnTo>
                  <a:pt x="2854934" y="0"/>
                </a:lnTo>
                <a:lnTo>
                  <a:pt x="0" y="0"/>
                </a:lnTo>
                <a:lnTo>
                  <a:pt x="0" y="1062837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object 1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279061" y="7749286"/>
            <a:ext cx="1571307" cy="1450898"/>
          </a:xfrm>
          <a:prstGeom prst="rect">
            <a:avLst/>
          </a:prstGeom>
        </p:spPr>
      </p:pic>
      <p:sp>
        <p:nvSpPr>
          <p:cNvPr id="16" name="object 16"/>
          <p:cNvSpPr/>
          <p:nvPr/>
        </p:nvSpPr>
        <p:spPr>
          <a:xfrm>
            <a:off x="4279061" y="7749286"/>
            <a:ext cx="1571625" cy="1450975"/>
          </a:xfrm>
          <a:custGeom>
            <a:avLst/>
            <a:gdLst/>
            <a:ahLst/>
            <a:cxnLst/>
            <a:rect l="l" t="t" r="r" b="b"/>
            <a:pathLst>
              <a:path w="1571625" h="1450975">
                <a:moveTo>
                  <a:pt x="0" y="1450898"/>
                </a:moveTo>
                <a:lnTo>
                  <a:pt x="1571294" y="1450898"/>
                </a:lnTo>
                <a:lnTo>
                  <a:pt x="1571294" y="0"/>
                </a:lnTo>
                <a:lnTo>
                  <a:pt x="0" y="0"/>
                </a:lnTo>
                <a:lnTo>
                  <a:pt x="0" y="1450898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54992" y="2218832"/>
            <a:ext cx="1717436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Ouvrez l’application EShare sur l’écran interactif et repérez le nom attribué.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876350" y="5203291"/>
            <a:ext cx="1421765" cy="1433830"/>
            <a:chOff x="876350" y="5203291"/>
            <a:chExt cx="1421765" cy="1433830"/>
          </a:xfrm>
        </p:grpSpPr>
        <p:pic>
          <p:nvPicPr>
            <p:cNvPr id="23" name="object 2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76350" y="5203291"/>
              <a:ext cx="1421295" cy="1433334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876350" y="5203291"/>
              <a:ext cx="1421765" cy="1433830"/>
            </a:xfrm>
            <a:custGeom>
              <a:avLst/>
              <a:gdLst/>
              <a:ahLst/>
              <a:cxnLst/>
              <a:rect l="l" t="t" r="r" b="b"/>
              <a:pathLst>
                <a:path w="1421764" h="1433829">
                  <a:moveTo>
                    <a:pt x="0" y="1433334"/>
                  </a:moveTo>
                  <a:lnTo>
                    <a:pt x="1421295" y="1433334"/>
                  </a:lnTo>
                  <a:lnTo>
                    <a:pt x="1421295" y="0"/>
                  </a:lnTo>
                  <a:lnTo>
                    <a:pt x="0" y="0"/>
                  </a:lnTo>
                  <a:lnTo>
                    <a:pt x="0" y="1433334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5" name="object 2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477200" y="5944565"/>
              <a:ext cx="312242" cy="154457"/>
            </a:xfrm>
            <a:prstGeom prst="rect">
              <a:avLst/>
            </a:prstGeom>
          </p:spPr>
        </p:pic>
      </p:grpSp>
      <p:sp>
        <p:nvSpPr>
          <p:cNvPr id="26" name="object 26"/>
          <p:cNvSpPr txBox="1"/>
          <p:nvPr/>
        </p:nvSpPr>
        <p:spPr>
          <a:xfrm>
            <a:off x="1483080" y="5980607"/>
            <a:ext cx="403251" cy="1070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44"/>
              </a:lnSpc>
            </a:pPr>
            <a:r>
              <a:rPr sz="7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7937</a:t>
            </a:r>
            <a:endParaRPr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object 3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49415" y="9541476"/>
            <a:ext cx="459143" cy="286380"/>
          </a:xfrm>
          <a:prstGeom prst="rect">
            <a:avLst/>
          </a:prstGeom>
        </p:spPr>
      </p:pic>
      <p:sp>
        <p:nvSpPr>
          <p:cNvPr id="40" name="object 40"/>
          <p:cNvSpPr txBox="1"/>
          <p:nvPr/>
        </p:nvSpPr>
        <p:spPr>
          <a:xfrm>
            <a:off x="4464050" y="9860743"/>
            <a:ext cx="1852780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93700" algn="r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découvrir les autres moyens de projection sans fil, flashez ce QR Code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object 106">
            <a:extLst>
              <a:ext uri="{FF2B5EF4-FFF2-40B4-BE49-F238E27FC236}">
                <a16:creationId xmlns:a16="http://schemas.microsoft.com/office/drawing/2014/main" id="{FD1C2896-3957-CC7C-77C0-D10E19CDCBE7}"/>
              </a:ext>
            </a:extLst>
          </p:cNvPr>
          <p:cNvSpPr txBox="1"/>
          <p:nvPr/>
        </p:nvSpPr>
        <p:spPr>
          <a:xfrm>
            <a:off x="560119" y="1451411"/>
            <a:ext cx="6260314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5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Projeter sans fil un ordinateur vers l’écran interactif avec </a:t>
            </a:r>
            <a:r>
              <a:rPr lang="fr-FR" sz="1500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EShare</a:t>
            </a:r>
            <a:endParaRPr lang="fr-FR" sz="15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13C76C92-F7DA-7015-56BA-1571897AFF23}"/>
              </a:ext>
            </a:extLst>
          </p:cNvPr>
          <p:cNvGrpSpPr/>
          <p:nvPr/>
        </p:nvGrpSpPr>
        <p:grpSpPr>
          <a:xfrm>
            <a:off x="196850" y="1325129"/>
            <a:ext cx="290091" cy="394833"/>
            <a:chOff x="187818" y="1429486"/>
            <a:chExt cx="290091" cy="394833"/>
          </a:xfrm>
        </p:grpSpPr>
        <p:sp>
          <p:nvSpPr>
            <p:cNvPr id="48" name="Ellipse 47">
              <a:extLst>
                <a:ext uri="{FF2B5EF4-FFF2-40B4-BE49-F238E27FC236}">
                  <a16:creationId xmlns:a16="http://schemas.microsoft.com/office/drawing/2014/main" id="{12693230-FF24-CF74-705B-475979F94EE8}"/>
                </a:ext>
              </a:extLst>
            </p:cNvPr>
            <p:cNvSpPr/>
            <p:nvPr/>
          </p:nvSpPr>
          <p:spPr>
            <a:xfrm>
              <a:off x="187818" y="1534228"/>
              <a:ext cx="290091" cy="2900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object 106">
              <a:extLst>
                <a:ext uri="{FF2B5EF4-FFF2-40B4-BE49-F238E27FC236}">
                  <a16:creationId xmlns:a16="http://schemas.microsoft.com/office/drawing/2014/main" id="{900A4837-56F8-AC10-E3DE-ED412515CB2B}"/>
                </a:ext>
              </a:extLst>
            </p:cNvPr>
            <p:cNvSpPr txBox="1"/>
            <p:nvPr/>
          </p:nvSpPr>
          <p:spPr>
            <a:xfrm>
              <a:off x="191432" y="1429486"/>
              <a:ext cx="265231" cy="3821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fr-FR" sz="2400" b="1" baseline="-4166" dirty="0">
                  <a:solidFill>
                    <a:srgbClr val="5E6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F37C1E2E-44B5-6C83-8D45-CFBAD7B5D836}"/>
              </a:ext>
            </a:extLst>
          </p:cNvPr>
          <p:cNvGrpSpPr/>
          <p:nvPr/>
        </p:nvGrpSpPr>
        <p:grpSpPr>
          <a:xfrm>
            <a:off x="196850" y="4602818"/>
            <a:ext cx="290091" cy="391501"/>
            <a:chOff x="187818" y="1432818"/>
            <a:chExt cx="290091" cy="391501"/>
          </a:xfrm>
        </p:grpSpPr>
        <p:sp>
          <p:nvSpPr>
            <p:cNvPr id="51" name="Ellipse 50">
              <a:extLst>
                <a:ext uri="{FF2B5EF4-FFF2-40B4-BE49-F238E27FC236}">
                  <a16:creationId xmlns:a16="http://schemas.microsoft.com/office/drawing/2014/main" id="{F0CA660E-F58F-F01C-13CC-CEA1C510742A}"/>
                </a:ext>
              </a:extLst>
            </p:cNvPr>
            <p:cNvSpPr/>
            <p:nvPr/>
          </p:nvSpPr>
          <p:spPr>
            <a:xfrm>
              <a:off x="187818" y="1534228"/>
              <a:ext cx="290091" cy="2900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2" name="object 106">
              <a:extLst>
                <a:ext uri="{FF2B5EF4-FFF2-40B4-BE49-F238E27FC236}">
                  <a16:creationId xmlns:a16="http://schemas.microsoft.com/office/drawing/2014/main" id="{5E632D54-5337-121C-A6EA-586F92C96F2D}"/>
                </a:ext>
              </a:extLst>
            </p:cNvPr>
            <p:cNvSpPr txBox="1"/>
            <p:nvPr/>
          </p:nvSpPr>
          <p:spPr>
            <a:xfrm>
              <a:off x="193896" y="1432818"/>
              <a:ext cx="265231" cy="3821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fr-FR" sz="2400" b="1" baseline="-4166" dirty="0">
                  <a:solidFill>
                    <a:srgbClr val="5E6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3" name="object 105">
            <a:extLst>
              <a:ext uri="{FF2B5EF4-FFF2-40B4-BE49-F238E27FC236}">
                <a16:creationId xmlns:a16="http://schemas.microsoft.com/office/drawing/2014/main" id="{E025DCD8-DB7C-D313-2421-BFFAE681E7A9}"/>
              </a:ext>
            </a:extLst>
          </p:cNvPr>
          <p:cNvSpPr txBox="1"/>
          <p:nvPr/>
        </p:nvSpPr>
        <p:spPr>
          <a:xfrm>
            <a:off x="574779" y="4719142"/>
            <a:ext cx="6245654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2250" b="1" baseline="37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Ouvrir les paramètres de diffusion de l’ordinateur avec Windows + K</a:t>
            </a:r>
          </a:p>
        </p:txBody>
      </p:sp>
      <p:grpSp>
        <p:nvGrpSpPr>
          <p:cNvPr id="54" name="Groupe 53">
            <a:extLst>
              <a:ext uri="{FF2B5EF4-FFF2-40B4-BE49-F238E27FC236}">
                <a16:creationId xmlns:a16="http://schemas.microsoft.com/office/drawing/2014/main" id="{46BFFCED-5D7C-3847-31A7-9DFDF520C97A}"/>
              </a:ext>
            </a:extLst>
          </p:cNvPr>
          <p:cNvGrpSpPr/>
          <p:nvPr/>
        </p:nvGrpSpPr>
        <p:grpSpPr>
          <a:xfrm>
            <a:off x="196850" y="6950071"/>
            <a:ext cx="290091" cy="390108"/>
            <a:chOff x="187818" y="1434211"/>
            <a:chExt cx="290091" cy="390108"/>
          </a:xfrm>
        </p:grpSpPr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08C8071D-FE8B-ABF3-AA9C-F6DE1DEAF93B}"/>
                </a:ext>
              </a:extLst>
            </p:cNvPr>
            <p:cNvSpPr/>
            <p:nvPr/>
          </p:nvSpPr>
          <p:spPr>
            <a:xfrm>
              <a:off x="187818" y="1534228"/>
              <a:ext cx="290091" cy="2900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6" name="object 106">
              <a:extLst>
                <a:ext uri="{FF2B5EF4-FFF2-40B4-BE49-F238E27FC236}">
                  <a16:creationId xmlns:a16="http://schemas.microsoft.com/office/drawing/2014/main" id="{F841A204-4E0D-7F8E-59BD-3966C8A34108}"/>
                </a:ext>
              </a:extLst>
            </p:cNvPr>
            <p:cNvSpPr txBox="1"/>
            <p:nvPr/>
          </p:nvSpPr>
          <p:spPr>
            <a:xfrm>
              <a:off x="190165" y="1434211"/>
              <a:ext cx="265231" cy="3821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fr-FR" sz="2400" b="1" baseline="-4166" dirty="0">
                  <a:solidFill>
                    <a:srgbClr val="5E6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7" name="object 105">
            <a:extLst>
              <a:ext uri="{FF2B5EF4-FFF2-40B4-BE49-F238E27FC236}">
                <a16:creationId xmlns:a16="http://schemas.microsoft.com/office/drawing/2014/main" id="{820BA246-8B1F-8867-9398-098B82795DFE}"/>
              </a:ext>
            </a:extLst>
          </p:cNvPr>
          <p:cNvSpPr txBox="1"/>
          <p:nvPr/>
        </p:nvSpPr>
        <p:spPr>
          <a:xfrm>
            <a:off x="574779" y="7065002"/>
            <a:ext cx="6245654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2250" b="1" baseline="37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Lancer la projection sans fil</a:t>
            </a:r>
          </a:p>
        </p:txBody>
      </p:sp>
      <p:grpSp>
        <p:nvGrpSpPr>
          <p:cNvPr id="60" name="Groupe 59">
            <a:extLst>
              <a:ext uri="{FF2B5EF4-FFF2-40B4-BE49-F238E27FC236}">
                <a16:creationId xmlns:a16="http://schemas.microsoft.com/office/drawing/2014/main" id="{8E1D7918-6712-F1EB-90EC-D76BA0F0D687}"/>
              </a:ext>
            </a:extLst>
          </p:cNvPr>
          <p:cNvGrpSpPr/>
          <p:nvPr/>
        </p:nvGrpSpPr>
        <p:grpSpPr>
          <a:xfrm>
            <a:off x="3972070" y="5431656"/>
            <a:ext cx="2789816" cy="961802"/>
            <a:chOff x="3972070" y="5270773"/>
            <a:chExt cx="2789816" cy="961802"/>
          </a:xfrm>
        </p:grpSpPr>
        <p:pic>
          <p:nvPicPr>
            <p:cNvPr id="29" name="object 2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653000" y="5424957"/>
              <a:ext cx="210248" cy="177800"/>
            </a:xfrm>
            <a:prstGeom prst="rect">
              <a:avLst/>
            </a:prstGeom>
          </p:spPr>
        </p:pic>
        <p:sp>
          <p:nvSpPr>
            <p:cNvPr id="59" name="object 18">
              <a:extLst>
                <a:ext uri="{FF2B5EF4-FFF2-40B4-BE49-F238E27FC236}">
                  <a16:creationId xmlns:a16="http://schemas.microsoft.com/office/drawing/2014/main" id="{4FE0E5D1-A7BA-7F0E-F770-C4E3F3A417C2}"/>
                </a:ext>
              </a:extLst>
            </p:cNvPr>
            <p:cNvSpPr txBox="1"/>
            <p:nvPr/>
          </p:nvSpPr>
          <p:spPr>
            <a:xfrm>
              <a:off x="3972070" y="5270773"/>
              <a:ext cx="2789816" cy="96180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00000"/>
                </a:lnSpc>
                <a:spcBef>
                  <a:spcPts val="100"/>
                </a:spcBef>
              </a:pPr>
              <a:r>
                <a:rPr lang="fr-FR" sz="10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 Sur l’ordinateur, appuyez simultanément sur les touches	et K du clavier pour ouvrir la fenêtre des paramètres de diffusion.</a:t>
              </a:r>
            </a:p>
            <a:p>
              <a:pPr marL="12700" marR="5080">
                <a:lnSpc>
                  <a:spcPct val="100000"/>
                </a:lnSpc>
                <a:spcBef>
                  <a:spcPts val="100"/>
                </a:spcBef>
              </a:pPr>
              <a:endPara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2700" marR="5080">
                <a:lnSpc>
                  <a:spcPct val="100000"/>
                </a:lnSpc>
                <a:spcBef>
                  <a:spcPts val="100"/>
                </a:spcBef>
              </a:pPr>
              <a:r>
                <a:rPr lang="fr-FR" sz="10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 Sélectionnez ensuite le nom de l’écran interactif dans la liste d’écrans disponibles.</a:t>
              </a: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74125F2E-E4BF-73EA-3C64-1C0712E23E73}"/>
              </a:ext>
            </a:extLst>
          </p:cNvPr>
          <p:cNvSpPr/>
          <p:nvPr/>
        </p:nvSpPr>
        <p:spPr>
          <a:xfrm>
            <a:off x="730250" y="5931842"/>
            <a:ext cx="1059014" cy="290091"/>
          </a:xfrm>
          <a:prstGeom prst="rect">
            <a:avLst/>
          </a:prstGeom>
          <a:solidFill>
            <a:srgbClr val="FFFF00">
              <a:alpha val="5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63" name="Groupe 62">
            <a:extLst>
              <a:ext uri="{FF2B5EF4-FFF2-40B4-BE49-F238E27FC236}">
                <a16:creationId xmlns:a16="http://schemas.microsoft.com/office/drawing/2014/main" id="{A120474B-6E7B-C3BE-3905-6B07BCD7FB74}"/>
              </a:ext>
            </a:extLst>
          </p:cNvPr>
          <p:cNvGrpSpPr/>
          <p:nvPr/>
        </p:nvGrpSpPr>
        <p:grpSpPr>
          <a:xfrm>
            <a:off x="2001468" y="2311032"/>
            <a:ext cx="3092919" cy="290091"/>
            <a:chOff x="2001468" y="2311032"/>
            <a:chExt cx="3092919" cy="290091"/>
          </a:xfrm>
        </p:grpSpPr>
        <p:sp>
          <p:nvSpPr>
            <p:cNvPr id="32" name="object 32"/>
            <p:cNvSpPr/>
            <p:nvPr/>
          </p:nvSpPr>
          <p:spPr>
            <a:xfrm>
              <a:off x="3060482" y="2458960"/>
              <a:ext cx="2033905" cy="0"/>
            </a:xfrm>
            <a:custGeom>
              <a:avLst/>
              <a:gdLst/>
              <a:ahLst/>
              <a:cxnLst/>
              <a:rect l="l" t="t" r="r" b="b"/>
              <a:pathLst>
                <a:path w="2033904">
                  <a:moveTo>
                    <a:pt x="0" y="0"/>
                  </a:moveTo>
                  <a:lnTo>
                    <a:pt x="2033714" y="0"/>
                  </a:lnTo>
                </a:path>
              </a:pathLst>
            </a:custGeom>
            <a:ln w="12700">
              <a:solidFill>
                <a:srgbClr val="FFF200"/>
              </a:solidFill>
            </a:ln>
          </p:spPr>
          <p:txBody>
            <a:bodyPr wrap="square" lIns="0" tIns="0" rIns="0" bIns="0" rtlCol="0"/>
            <a:lstStyle/>
            <a:p>
              <a:endParaRPr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CBCB836-37B6-97E5-A20B-F8EA8DC7411E}"/>
                </a:ext>
              </a:extLst>
            </p:cNvPr>
            <p:cNvSpPr/>
            <p:nvPr/>
          </p:nvSpPr>
          <p:spPr>
            <a:xfrm>
              <a:off x="2001468" y="2311032"/>
              <a:ext cx="1059014" cy="290091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4" name="object 18">
            <a:extLst>
              <a:ext uri="{FF2B5EF4-FFF2-40B4-BE49-F238E27FC236}">
                <a16:creationId xmlns:a16="http://schemas.microsoft.com/office/drawing/2014/main" id="{4275ED20-34FD-4C0F-BA28-FD6E85566D2F}"/>
              </a:ext>
            </a:extLst>
          </p:cNvPr>
          <p:cNvSpPr txBox="1"/>
          <p:nvPr/>
        </p:nvSpPr>
        <p:spPr>
          <a:xfrm>
            <a:off x="217666" y="7429970"/>
            <a:ext cx="324878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A la première connexion, une invitation à se connecter s’affichera sur l’écran interactif. Cliquez sur « Accepter ».</a:t>
            </a:r>
          </a:p>
        </p:txBody>
      </p:sp>
      <p:sp>
        <p:nvSpPr>
          <p:cNvPr id="65" name="object 18">
            <a:extLst>
              <a:ext uri="{FF2B5EF4-FFF2-40B4-BE49-F238E27FC236}">
                <a16:creationId xmlns:a16="http://schemas.microsoft.com/office/drawing/2014/main" id="{4930794B-3935-E05C-AFD7-546BF3614BF5}"/>
              </a:ext>
            </a:extLst>
          </p:cNvPr>
          <p:cNvSpPr txBox="1"/>
          <p:nvPr/>
        </p:nvSpPr>
        <p:spPr>
          <a:xfrm>
            <a:off x="4227432" y="7429970"/>
            <a:ext cx="2350437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Le partage d’écran sans fil est réussi.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F976C1E2-5FDB-688F-29FB-D7C70B6A7729}"/>
              </a:ext>
            </a:extLst>
          </p:cNvPr>
          <p:cNvSpPr/>
          <p:nvPr/>
        </p:nvSpPr>
        <p:spPr>
          <a:xfrm>
            <a:off x="0" y="9823024"/>
            <a:ext cx="3397250" cy="549928"/>
          </a:xfrm>
          <a:prstGeom prst="rect">
            <a:avLst/>
          </a:prstGeom>
          <a:solidFill>
            <a:srgbClr val="5E6A8C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object 18">
            <a:extLst>
              <a:ext uri="{FF2B5EF4-FFF2-40B4-BE49-F238E27FC236}">
                <a16:creationId xmlns:a16="http://schemas.microsoft.com/office/drawing/2014/main" id="{CDF80F18-CF74-A143-8784-0FE1FC7ED4D9}"/>
              </a:ext>
            </a:extLst>
          </p:cNvPr>
          <p:cNvSpPr txBox="1"/>
          <p:nvPr/>
        </p:nvSpPr>
        <p:spPr>
          <a:xfrm>
            <a:off x="177895" y="9928899"/>
            <a:ext cx="3103384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Attention : pour avoir un retour tactile, veillez à cocher la case « Retour tactile depuis le poste client »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CE7CB9C-7771-BFBC-C429-73AE5099DD75}"/>
              </a:ext>
            </a:extLst>
          </p:cNvPr>
          <p:cNvSpPr txBox="1"/>
          <p:nvPr/>
        </p:nvSpPr>
        <p:spPr>
          <a:xfrm>
            <a:off x="60329" y="681558"/>
            <a:ext cx="7435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283F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Projeter sans fil un ordinateur vers l’écran interactif avec </a:t>
            </a:r>
            <a:r>
              <a:rPr lang="fr-FR" b="1" dirty="0" err="1">
                <a:solidFill>
                  <a:srgbClr val="283F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EShare</a:t>
            </a:r>
            <a:endParaRPr lang="fr-FR" b="1" dirty="0">
              <a:solidFill>
                <a:srgbClr val="283F8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Image 16" descr="Une image contenant noir, obscurité&#10;&#10;Le contenu généré par l’IA peut être incorrect.">
            <a:extLst>
              <a:ext uri="{FF2B5EF4-FFF2-40B4-BE49-F238E27FC236}">
                <a16:creationId xmlns:a16="http://schemas.microsoft.com/office/drawing/2014/main" id="{85C2A90C-9989-98D9-845B-2633385A653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0" t="22242" r="4629" b="12540"/>
          <a:stretch/>
        </p:blipFill>
        <p:spPr>
          <a:xfrm>
            <a:off x="6504717" y="9634057"/>
            <a:ext cx="867613" cy="87704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175</Words>
  <Application>Microsoft Office PowerPoint</Application>
  <PresentationFormat>Personnalisé</PresentationFormat>
  <Paragraphs>20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Lucida Sans Unicode</vt:lpstr>
      <vt:lpstr>Office Theme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EASYPITCH EASYPITCH</cp:lastModifiedBy>
  <cp:revision>15</cp:revision>
  <dcterms:created xsi:type="dcterms:W3CDTF">2025-02-27T16:28:07Z</dcterms:created>
  <dcterms:modified xsi:type="dcterms:W3CDTF">2025-02-28T09:31:03Z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2025-02-21T00:00:00Z</vt:filetime>
  </property>
  <property fmtid="{D5CDD505-2E9C-101B-9397-08002B2CF9AE}" pid="3" name="Creator">
    <vt:lpwstr>Adobe InDesign 17.4 (Windows)</vt:lpwstr>
  </property>
  <property fmtid="{D5CDD505-2E9C-101B-9397-08002B2CF9AE}" pid="4" name="LastSaved">
    <vt:filetime>2025-02-27T00:00:00Z</vt:filetime>
  </property>
  <property fmtid="{D5CDD505-2E9C-101B-9397-08002B2CF9AE}" pid="5" name="Producer">
    <vt:lpwstr>Adobe PDF Library 16.0.7</vt:lpwstr>
  </property>
</Properties>
</file>