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4" r:id="rId9"/>
    <p:sldId id="266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12" autoAdjust="0"/>
  </p:normalViewPr>
  <p:slideViewPr>
    <p:cSldViewPr snapToGrid="0">
      <p:cViewPr varScale="1">
        <p:scale>
          <a:sx n="82" d="100"/>
          <a:sy n="82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426D-D6B5-4F78-90F6-A24215F5BCB0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6DCCF-0A4A-4E53-AA0A-0C145CA0BC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Rajouter intitulé vb342</a:t>
            </a:r>
            <a:endParaRPr dirty="0"/>
          </a:p>
        </p:txBody>
      </p:sp>
      <p:sp>
        <p:nvSpPr>
          <p:cNvPr id="256" name="Google Shape;2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Rajouter intitulé vb342</a:t>
            </a:r>
            <a:endParaRPr dirty="0"/>
          </a:p>
        </p:txBody>
      </p:sp>
      <p:sp>
        <p:nvSpPr>
          <p:cNvPr id="256" name="Google Shape;2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6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Caméra à suivi automatique pour les visioconférences</a:t>
            </a:r>
            <a:endParaRPr lang="fr-FR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Angle de vue de la caméra 120°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Résolution UHD 4K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microphones bidirectionnels avec portée de 6 mètres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haut-parleurs 5W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Zoom x12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Différents modes de </a:t>
            </a:r>
            <a:r>
              <a:rPr lang="fr-FR" sz="1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Faire slide sur </a:t>
            </a:r>
            <a:r>
              <a:rPr lang="fr-FR" dirty="0" err="1"/>
              <a:t>hdmi</a:t>
            </a:r>
            <a:r>
              <a:rPr lang="fr-FR" dirty="0"/>
              <a:t> out et </a:t>
            </a:r>
            <a:r>
              <a:rPr lang="fr-FR" dirty="0" err="1"/>
              <a:t>bluetooth</a:t>
            </a:r>
            <a:endParaRPr dirty="0"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Rajouter « patch » lien url vers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sur assistance</a:t>
            </a:r>
            <a:endParaRPr dirty="0"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E01C5-4A08-4037-8304-FBB6B5F72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4080F5-9F14-4F49-BA75-087CBDDEF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E2739-F59E-41BA-BE60-A92E914D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896725-86C3-4DA1-BAF9-D6FB1F88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9994A0-F085-4594-8F91-0333EC6C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83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64400-E7A2-4BE5-AD56-368C9B4C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81F943-EED2-4DE8-824E-FB9C55738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9AE4FC-F080-498E-955F-E933A85C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A1068F-C279-49CF-A52D-A59D2ECA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E068B5-ADC2-4A43-862A-6B464855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41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670C12-F448-4A70-A9CE-F7E58B42E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9A4705-5122-4FFC-AFCA-F3356EB43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1E281-2D3D-46CE-AC71-FD2EF858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64570-7E7E-4075-BB1B-F02F2EDF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AAEDE0-5E50-45C1-B64C-5AFEA9A8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9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5CDF9-43BE-4455-ADCE-84AB686D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AE273-6374-4317-BAB6-58E6512BC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8011A-AC75-4D97-8BD8-91E24A9A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0DA3C-B3E7-4CB4-9F8F-BC305FA3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0256F4-6460-4A1F-A947-7F0BEB2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7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A478B-2305-4CE4-A9EA-BBF5D949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1E875C-D14D-446E-9A8D-59892FBD2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3D97D0-0FB3-4EA4-9530-E039EC75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3DDD5-3A01-4AB2-9BB7-EC6265DD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A9A9E-DC95-4D7F-9EC4-2609700C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8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FD4EB-8506-4F0F-B420-E04513B1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A852D7-4933-4A28-A03A-8B4BBC9CF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11CEE8-85E8-4E7E-AD3F-4420C6A40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D8E1AF-EC6B-4B10-A04F-1E16D445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24BD4F-31E7-47D8-BE6B-E8CE83DE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269DEE-A98D-4F5A-9977-F04153F3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53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E76A7-7E3F-489E-9405-4BFE3A83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10F249-E5E5-48AC-9F3B-92BC66258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A9EFFE-1671-4E54-B097-24C5B05D0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A93FDB-2E49-4E6B-A827-72702C5E6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A08A34-3B27-45EB-ACAF-42A136047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8D1CF7-C5B9-4683-A9C1-25B2BAC9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65BF4E-81CC-4E10-93C4-50015F4D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E9DD2-296B-4CF3-871C-0D6572C6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4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C894D-C39A-4C0D-9866-EBA6CAA0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F0CD0-3CF0-4C58-AA3F-DBBFD509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766348-EB15-4143-8C12-A90FC4D9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DBF132-D20D-416F-917B-43E1758D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3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7B0444-9460-455E-AA52-6FAA5D5A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C8E0A0-A902-4E4E-A2E7-047D18B6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8233D2-9F61-4355-837A-E222FA36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3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F1BCF-F065-448F-AD63-1C7FEFC1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CCCFAD-79AD-494E-A44C-58BE85066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7C99A5-B21B-461B-835B-CE06DE60D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A65015-13FC-41CE-8745-0FCC105F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D80D70-7D03-4ABE-9707-CEFCF1AE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AAAF92-2597-4405-B8AC-58D648E5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50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EE0E2-3F8C-4A8A-9BD5-889F24E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5D4020-A927-48BC-8CA7-2D50CC0C4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FAA987-D06D-4F82-8AD8-AE973E267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4F933D-C4A2-400B-B331-3B3C1A2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1F0089-647A-4E89-A508-424D38B8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654589-53EB-478A-B842-F20DDFA1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89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B360C1-2FBA-404B-8AD9-8EFECD52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9C233-E275-45AB-A47B-FEE5FF5B4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1DC22-028E-4F2C-8F4A-4AAD16E32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F4A4-8598-4A1A-AB25-ADFD6CD0267D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B14A1-E71D-45F8-8E42-C1614EC8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067027-E729-4F3A-B4E8-4F30F8A01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3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2895600" extrusionOk="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" descr="Il s’agit d’une image d’un bureau avec les ordinateurs portables et de personnes travaillant."/>
          <p:cNvSpPr/>
          <p:nvPr/>
        </p:nvSpPr>
        <p:spPr>
          <a:xfrm>
            <a:off x="14068" y="2049517"/>
            <a:ext cx="12192000" cy="2439468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-17168" y="3829992"/>
            <a:ext cx="11651333" cy="99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rgbClr val="030553"/>
                </a:solidFill>
                <a:latin typeface="Calibri"/>
                <a:cs typeface="Calibri"/>
                <a:sym typeface="Calibri"/>
              </a:rPr>
              <a:t>Solution de visioconférence 4K, haut-parleurs et microphones intégrés</a:t>
            </a:r>
            <a:endParaRPr dirty="0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1461" y="-54311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50166" y="398880"/>
            <a:ext cx="28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</a:t>
            </a:r>
            <a:endParaRPr dirty="0"/>
          </a:p>
        </p:txBody>
      </p:sp>
      <p:grpSp>
        <p:nvGrpSpPr>
          <p:cNvPr id="94" name="Google Shape;94;p1"/>
          <p:cNvGrpSpPr/>
          <p:nvPr/>
        </p:nvGrpSpPr>
        <p:grpSpPr>
          <a:xfrm>
            <a:off x="557835" y="3231684"/>
            <a:ext cx="7884072" cy="3465123"/>
            <a:chOff x="557835" y="3231684"/>
            <a:chExt cx="7884072" cy="3465123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557835" y="3231684"/>
              <a:ext cx="7884072" cy="119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4000" b="1" dirty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VB342 PRO</a:t>
              </a:r>
              <a:endParaRPr dirty="0"/>
            </a:p>
          </p:txBody>
        </p:sp>
        <p:pic>
          <p:nvPicPr>
            <p:cNvPr id="97" name="Google Shape;9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45324" y="466659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DC3A4E-237F-486E-ADBE-904F5D10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221" y="-594378"/>
            <a:ext cx="9414118" cy="627607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 descr="Il s’agit d’une image d’un bureau avec les ordinateurs portables et de personnes travaillant."/>
          <p:cNvSpPr/>
          <p:nvPr/>
        </p:nvSpPr>
        <p:spPr>
          <a:xfrm>
            <a:off x="0" y="141058"/>
            <a:ext cx="12191999" cy="13461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63601" y="523881"/>
            <a:ext cx="9374294" cy="56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Paramétrer la caméra</a:t>
            </a:r>
            <a:endParaRPr dirty="0"/>
          </a:p>
        </p:txBody>
      </p:sp>
      <p:sp>
        <p:nvSpPr>
          <p:cNvPr id="261" name="Google Shape;261;p11"/>
          <p:cNvSpPr txBox="1"/>
          <p:nvPr/>
        </p:nvSpPr>
        <p:spPr>
          <a:xfrm>
            <a:off x="327202" y="3559726"/>
            <a:ext cx="442347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PTZApp2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Permet de gérer les paramétrages de la caméra</a:t>
            </a:r>
            <a:endParaRPr dirty="0"/>
          </a:p>
        </p:txBody>
      </p:sp>
      <p:sp>
        <p:nvSpPr>
          <p:cNvPr id="262" name="Google Shape;262;p11"/>
          <p:cNvSpPr txBox="1"/>
          <p:nvPr/>
        </p:nvSpPr>
        <p:spPr>
          <a:xfrm>
            <a:off x="163601" y="1684765"/>
            <a:ext cx="844061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Les paramétrages sont accessibles depuis une application Windows, nommée PTZApp2. Cette application doit être installée sur le poste branché en USB à la caméra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155667D0-9E42-2947-18EF-28FFBE00C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9" y="2608054"/>
            <a:ext cx="7304690" cy="41088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 descr="Il s’agit d’une image d’un bureau avec les ordinateurs portables et de personnes travaillant."/>
          <p:cNvSpPr/>
          <p:nvPr/>
        </p:nvSpPr>
        <p:spPr>
          <a:xfrm>
            <a:off x="0" y="141058"/>
            <a:ext cx="12191999" cy="13461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63601" y="523881"/>
            <a:ext cx="9374294" cy="56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Paramétrer des 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presets</a:t>
            </a: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sur PTZApp2</a:t>
            </a:r>
            <a:endParaRPr dirty="0"/>
          </a:p>
        </p:txBody>
      </p:sp>
      <p:sp>
        <p:nvSpPr>
          <p:cNvPr id="261" name="Google Shape;261;p11"/>
          <p:cNvSpPr txBox="1"/>
          <p:nvPr/>
        </p:nvSpPr>
        <p:spPr>
          <a:xfrm>
            <a:off x="163601" y="2724276"/>
            <a:ext cx="5584964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PTZApp2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1. Rendez-vous dans PTZ Control puis « Set »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2. Calibrez la caméra de la façon souhaitée à l’aide de la télécommande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3. Cliquez ensuite sur un des boutons numérotés pour enregistrer le calibrage en </a:t>
            </a:r>
            <a:r>
              <a:rPr lang="fr-FR" sz="1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preset</a:t>
            </a: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4. Testez l’activation du </a:t>
            </a:r>
            <a:r>
              <a:rPr lang="fr-FR" sz="1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preset</a:t>
            </a: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avec la télécommande, en cliquant sur le numéro correspondant. Vous avez fait un </a:t>
            </a:r>
            <a:r>
              <a:rPr lang="fr-FR" sz="1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preset</a:t>
            </a:r>
            <a:r>
              <a:rPr lang="fr-FR" sz="1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.</a:t>
            </a:r>
            <a:endParaRPr sz="1400" dirty="0"/>
          </a:p>
        </p:txBody>
      </p:sp>
      <p:sp>
        <p:nvSpPr>
          <p:cNvPr id="262" name="Google Shape;262;p11"/>
          <p:cNvSpPr txBox="1"/>
          <p:nvPr/>
        </p:nvSpPr>
        <p:spPr>
          <a:xfrm>
            <a:off x="163601" y="1772105"/>
            <a:ext cx="844061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Les paramétrages sont accessibles depuis une application Windows, nommée PTZApp2. Cette application doit être installée sur le poste branché en USB à la caméra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FAC30C-E0FD-4AC9-9961-BA587F61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565" y="2531013"/>
            <a:ext cx="6443434" cy="36244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9646D8-FAE4-8504-5E45-17DD742C389D}"/>
              </a:ext>
            </a:extLst>
          </p:cNvPr>
          <p:cNvSpPr/>
          <p:nvPr/>
        </p:nvSpPr>
        <p:spPr>
          <a:xfrm>
            <a:off x="5559972" y="2954993"/>
            <a:ext cx="1387367" cy="4740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6F5D94-6C67-5349-8B74-FA0BCE0C93E6}"/>
              </a:ext>
            </a:extLst>
          </p:cNvPr>
          <p:cNvSpPr/>
          <p:nvPr/>
        </p:nvSpPr>
        <p:spPr>
          <a:xfrm>
            <a:off x="7378264" y="3069020"/>
            <a:ext cx="625363" cy="2809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5E07CF2-B2D5-5674-B45A-51DABD66528F}"/>
              </a:ext>
            </a:extLst>
          </p:cNvPr>
          <p:cNvCxnSpPr>
            <a:endCxn id="2" idx="1"/>
          </p:cNvCxnSpPr>
          <p:nvPr/>
        </p:nvCxnSpPr>
        <p:spPr>
          <a:xfrm flipV="1">
            <a:off x="3499945" y="3191997"/>
            <a:ext cx="2060027" cy="351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90688B-AD91-1D90-6EBA-9EFF45C697A8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6947339" y="3191997"/>
            <a:ext cx="430925" cy="17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43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 txBox="1"/>
          <p:nvPr/>
        </p:nvSpPr>
        <p:spPr>
          <a:xfrm>
            <a:off x="3510455" y="393399"/>
            <a:ext cx="4606603" cy="9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dirty="0"/>
          </a:p>
        </p:txBody>
      </p:sp>
      <p:sp>
        <p:nvSpPr>
          <p:cNvPr id="282" name="Google Shape;282;p13"/>
          <p:cNvSpPr txBox="1"/>
          <p:nvPr/>
        </p:nvSpPr>
        <p:spPr>
          <a:xfrm>
            <a:off x="-1" y="1773171"/>
            <a:ext cx="1186617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1) On peut gérer le suivi automatique avec les touches _______________ ou </a:t>
            </a: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_______________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2) Avec quelle touche de la télécommande peut-on enregistrer des positions via PTZApp2 ? </a:t>
            </a:r>
            <a:endParaRPr lang="fr-FR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SmartFrame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Enter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Les touches chiffrées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3) La VB342 Pro inclus __ micros et __ haut-parleurs.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8451" y="4738262"/>
            <a:ext cx="2653549" cy="201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 descr="Il s’agit d’une image d’un bureau avec les ordinateurs portables et de personnes travaillant."/>
          <p:cNvSpPr/>
          <p:nvPr/>
        </p:nvSpPr>
        <p:spPr>
          <a:xfrm>
            <a:off x="0" y="157655"/>
            <a:ext cx="12192000" cy="90263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27204" y="371903"/>
            <a:ext cx="2163747" cy="6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l="26925" t="11184" r="29202" b="2845"/>
          <a:stretch/>
        </p:blipFill>
        <p:spPr>
          <a:xfrm>
            <a:off x="8009791" y="2417885"/>
            <a:ext cx="2783157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327204" y="1166173"/>
            <a:ext cx="694227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Connexion</a:t>
            </a: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 en USB, en HDMI et Bluetooth sur un écran 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Easypitch</a:t>
            </a: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d’une vidéo sur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horizontale/verticale avec la télécommande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 » avec la télécommande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endParaRPr lang="fr-FR" dirty="0">
              <a:solidFill>
                <a:srgbClr val="030553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  <a:tabLst/>
              <a:defRPr/>
            </a:pP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Modifier le mode de </a:t>
            </a:r>
            <a:r>
              <a:rPr lang="fr-FR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055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Accéder aux paramètres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 descr="Il s’agit d’une image d’un bureau avec les ordinateurs portables et de personnes travaillant."/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369246" y="690661"/>
            <a:ext cx="3078147" cy="69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20233" y="1894504"/>
            <a:ext cx="11766968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 s’agit d’une caméra grand angle (180°) destinée aux petites et moyennes salles.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Celle-ci intègre 10 microphones et 2 haut-parleurs, paramétrables pour gérer la réduction de bruit et l’annulation d’écho.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Différents modes de </a:t>
            </a:r>
            <a:r>
              <a:rPr lang="fr-FR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sont intégrés : un se focalisant sur la voix, l’autre sur l’image.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 descr="Il s’agit d’une image d’un bureau avec les ordinateurs portables et de personnes travaillant."/>
          <p:cNvSpPr/>
          <p:nvPr/>
        </p:nvSpPr>
        <p:spPr>
          <a:xfrm>
            <a:off x="0" y="175016"/>
            <a:ext cx="12192000" cy="12573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4142" y="3135068"/>
            <a:ext cx="4623168" cy="348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63602" y="544908"/>
            <a:ext cx="9558467" cy="7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Branchement en USB sur un écran Easypitch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 descr="Une image contenant intérieur, noi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1" r="-1704" b="38476"/>
          <a:stretch/>
        </p:blipFill>
        <p:spPr>
          <a:xfrm>
            <a:off x="5163239" y="2157498"/>
            <a:ext cx="4282905" cy="1257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264142" y="2794118"/>
            <a:ext cx="6984782" cy="3426957"/>
            <a:chOff x="211590" y="3075825"/>
            <a:chExt cx="6984782" cy="3426957"/>
          </a:xfrm>
        </p:grpSpPr>
        <p:pic>
          <p:nvPicPr>
            <p:cNvPr id="128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-197656" y="3485071"/>
              <a:ext cx="3273972" cy="24554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" name="Google Shape;129;p4"/>
            <p:cNvCxnSpPr/>
            <p:nvPr/>
          </p:nvCxnSpPr>
          <p:spPr>
            <a:xfrm rot="10800000">
              <a:off x="2182938" y="5088626"/>
              <a:ext cx="1828800" cy="378373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0" name="Google Shape;130;p4"/>
            <p:cNvSpPr txBox="1"/>
            <p:nvPr/>
          </p:nvSpPr>
          <p:spPr>
            <a:xfrm>
              <a:off x="3980543" y="5302453"/>
              <a:ext cx="3215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Branchement centralisé USB incluant son et image</a:t>
              </a: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519E000F-DE62-A3A8-CA31-4AE2DB352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37403" r="9450" b="33785"/>
          <a:stretch/>
        </p:blipFill>
        <p:spPr bwMode="auto">
          <a:xfrm>
            <a:off x="3986734" y="2990857"/>
            <a:ext cx="7941124" cy="1808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 descr="Il s’agit d’une image d’un bureau avec les ordinateurs portables et de personnes travaillant."/>
          <p:cNvSpPr/>
          <p:nvPr/>
        </p:nvSpPr>
        <p:spPr>
          <a:xfrm>
            <a:off x="10510" y="253325"/>
            <a:ext cx="12192000" cy="139492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63602" y="681916"/>
            <a:ext cx="11864796" cy="81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Accès à la caméra depuis Windows</a:t>
            </a:r>
            <a:endParaRPr/>
          </a:p>
        </p:txBody>
      </p:sp>
      <p:pic>
        <p:nvPicPr>
          <p:cNvPr id="163" name="Google Shape;163;p6" descr="Une image contenant sombre, arme à f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161" y="3291231"/>
            <a:ext cx="1078457" cy="809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6"/>
          <p:cNvGrpSpPr/>
          <p:nvPr/>
        </p:nvGrpSpPr>
        <p:grpSpPr>
          <a:xfrm>
            <a:off x="310744" y="2139226"/>
            <a:ext cx="11394263" cy="3922629"/>
            <a:chOff x="321255" y="2182850"/>
            <a:chExt cx="11394263" cy="3922629"/>
          </a:xfrm>
        </p:grpSpPr>
        <p:grpSp>
          <p:nvGrpSpPr>
            <p:cNvPr id="165" name="Google Shape;165;p6"/>
            <p:cNvGrpSpPr/>
            <p:nvPr/>
          </p:nvGrpSpPr>
          <p:grpSpPr>
            <a:xfrm>
              <a:off x="321255" y="2182850"/>
              <a:ext cx="11394263" cy="3922629"/>
              <a:chOff x="448729" y="2868759"/>
              <a:chExt cx="11394263" cy="3922629"/>
            </a:xfrm>
          </p:grpSpPr>
          <p:pic>
            <p:nvPicPr>
              <p:cNvPr id="166" name="Google Shape;166;p6" descr="Une image contenant texte&#10;&#10;Description générée automatiquement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84051" y="505525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93682" y="5028753"/>
                <a:ext cx="630274" cy="6411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8" name="Google Shape;168;p6"/>
              <p:cNvCxnSpPr/>
              <p:nvPr/>
            </p:nvCxnSpPr>
            <p:spPr>
              <a:xfrm>
                <a:off x="5813543" y="5328529"/>
                <a:ext cx="693701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69" name="Google Shape;169;p6"/>
              <p:cNvGrpSpPr/>
              <p:nvPr/>
            </p:nvGrpSpPr>
            <p:grpSpPr>
              <a:xfrm>
                <a:off x="7207670" y="3839263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0" name="Google Shape;170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3" name="Google Shape;173;p6"/>
              <p:cNvSpPr txBox="1"/>
              <p:nvPr/>
            </p:nvSpPr>
            <p:spPr>
              <a:xfrm>
                <a:off x="788967" y="2868759"/>
                <a:ext cx="10931417" cy="86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Arial"/>
                  <a:buChar char="•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Pour accéder à la caméra depuis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</p:txBody>
          </p:sp>
          <p:grpSp>
            <p:nvGrpSpPr>
              <p:cNvPr id="174" name="Google Shape;174;p6"/>
              <p:cNvGrpSpPr/>
              <p:nvPr/>
            </p:nvGrpSpPr>
            <p:grpSpPr>
              <a:xfrm>
                <a:off x="448729" y="3955064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5" name="Google Shape;175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" name="Google Shape;176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78" name="Google Shape;178;p6" descr="Une image contenant texte, portable, ordinateur, équipement électronique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38969" y="3315663"/>
              <a:ext cx="4228482" cy="2374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 descr="Il s’agit d’une image d’un bureau avec les ordinateurs portables et de personnes travaillant."/>
          <p:cNvSpPr/>
          <p:nvPr/>
        </p:nvSpPr>
        <p:spPr>
          <a:xfrm>
            <a:off x="-6090" y="1714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22714" y="641560"/>
            <a:ext cx="9189452" cy="8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Enregistrement d’une vidéo sur Windows</a:t>
            </a:r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>
            <a:off x="86582" y="2078458"/>
            <a:ext cx="12110673" cy="4608113"/>
            <a:chOff x="86582" y="2078458"/>
            <a:chExt cx="12110673" cy="4608113"/>
          </a:xfrm>
        </p:grpSpPr>
        <p:grpSp>
          <p:nvGrpSpPr>
            <p:cNvPr id="187" name="Google Shape;187;p7"/>
            <p:cNvGrpSpPr/>
            <p:nvPr/>
          </p:nvGrpSpPr>
          <p:grpSpPr>
            <a:xfrm>
              <a:off x="5945914" y="2337859"/>
              <a:ext cx="6251341" cy="3128136"/>
              <a:chOff x="5817945" y="2271230"/>
              <a:chExt cx="6251341" cy="3128136"/>
            </a:xfrm>
          </p:grpSpPr>
          <p:cxnSp>
            <p:nvCxnSpPr>
              <p:cNvPr id="188" name="Google Shape;188;p7"/>
              <p:cNvCxnSpPr>
                <a:endCxn id="189" idx="3"/>
              </p:cNvCxnSpPr>
              <p:nvPr/>
            </p:nvCxnSpPr>
            <p:spPr>
              <a:xfrm rot="10800000">
                <a:off x="10602103" y="3765070"/>
                <a:ext cx="539700" cy="4866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90" name="Google Shape;190;p7"/>
              <p:cNvGrpSpPr/>
              <p:nvPr/>
            </p:nvGrpSpPr>
            <p:grpSpPr>
              <a:xfrm>
                <a:off x="5817945" y="2271230"/>
                <a:ext cx="6251341" cy="3128136"/>
                <a:chOff x="5957259" y="2557919"/>
                <a:chExt cx="6251341" cy="3128136"/>
              </a:xfrm>
            </p:grpSpPr>
            <p:pic>
              <p:nvPicPr>
                <p:cNvPr id="191" name="Google Shape;191;p7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957259" y="2557919"/>
                  <a:ext cx="5112223" cy="31281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" name="Google Shape;189;p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148371" y="2759965"/>
                  <a:ext cx="4593046" cy="25835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" name="Google Shape;192;p7" descr="Une image contenant texte, homme, mur, personne&#10;&#10;Description générée automatiquement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53555" y="2854479"/>
                  <a:ext cx="4276091" cy="2394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3" name="Google Shape;193;p7"/>
                <p:cNvSpPr/>
                <p:nvPr/>
              </p:nvSpPr>
              <p:spPr>
                <a:xfrm>
                  <a:off x="10474716" y="3680599"/>
                  <a:ext cx="382995" cy="61087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4" name="Google Shape;194;p7"/>
                <p:cNvCxnSpPr/>
                <p:nvPr/>
              </p:nvCxnSpPr>
              <p:spPr>
                <a:xfrm flipH="1">
                  <a:off x="10731466" y="3350075"/>
                  <a:ext cx="636229" cy="512082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5" name="Google Shape;195;p7"/>
                <p:cNvSpPr txBox="1"/>
                <p:nvPr/>
              </p:nvSpPr>
              <p:spPr>
                <a:xfrm>
                  <a:off x="11355038" y="4369783"/>
                  <a:ext cx="7958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Photo</a:t>
                  </a:r>
                  <a:endParaRPr/>
                </a:p>
              </p:txBody>
            </p:sp>
            <p:sp>
              <p:nvSpPr>
                <p:cNvPr id="196" name="Google Shape;196;p7"/>
                <p:cNvSpPr txBox="1"/>
                <p:nvPr/>
              </p:nvSpPr>
              <p:spPr>
                <a:xfrm>
                  <a:off x="11297345" y="3099060"/>
                  <a:ext cx="9112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Caméra</a:t>
                  </a:r>
                  <a:endParaRPr/>
                </a:p>
              </p:txBody>
            </p:sp>
          </p:grpSp>
        </p:grpSp>
        <p:grpSp>
          <p:nvGrpSpPr>
            <p:cNvPr id="197" name="Google Shape;197;p7"/>
            <p:cNvGrpSpPr/>
            <p:nvPr/>
          </p:nvGrpSpPr>
          <p:grpSpPr>
            <a:xfrm>
              <a:off x="86582" y="2078458"/>
              <a:ext cx="6081843" cy="4608113"/>
              <a:chOff x="122714" y="2124997"/>
              <a:chExt cx="6081843" cy="4608113"/>
            </a:xfrm>
          </p:grpSpPr>
          <p:sp>
            <p:nvSpPr>
              <p:cNvPr id="198" name="Google Shape;198;p7"/>
              <p:cNvSpPr txBox="1"/>
              <p:nvPr/>
            </p:nvSpPr>
            <p:spPr>
              <a:xfrm>
                <a:off x="122714" y="2124997"/>
                <a:ext cx="5495163" cy="4091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lancer une vidéo depuis    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Vous pouvez donc passer de la caméra à la photo en un clic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zoomer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(+) sur une photo il faut réaliser un étirement avec deux doigts</a:t>
                </a:r>
                <a:endParaRPr/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9" name="Google Shape;199;p7" descr="Une image contenant texte&#10;&#10;Description générée automatiquement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21993" y="290264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0" name="Google Shape;200;p7" descr="Une image contenant texte&#10;&#10;Description générée automatiquement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88505" y="5545599"/>
                <a:ext cx="1016052" cy="11875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221993" y="4235759"/>
                <a:ext cx="613988" cy="62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 descr="Il s’agit d’une image d’un bureau avec les ordinateurs portables et de personnes travaillant."/>
          <p:cNvSpPr/>
          <p:nvPr/>
        </p:nvSpPr>
        <p:spPr>
          <a:xfrm>
            <a:off x="0" y="147412"/>
            <a:ext cx="12260424" cy="152904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2CFBCF4-E140-B8F4-7697-62255992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13029" y="147412"/>
            <a:ext cx="2136968" cy="65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" name="Google Shape;228;p9"/>
          <p:cNvSpPr txBox="1"/>
          <p:nvPr/>
        </p:nvSpPr>
        <p:spPr>
          <a:xfrm>
            <a:off x="126648" y="375387"/>
            <a:ext cx="5499712" cy="11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»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avec la télécommande</a:t>
            </a:r>
            <a:endParaRPr dirty="0"/>
          </a:p>
        </p:txBody>
      </p:sp>
      <p:sp>
        <p:nvSpPr>
          <p:cNvPr id="232" name="Google Shape;232;p9"/>
          <p:cNvSpPr/>
          <p:nvPr/>
        </p:nvSpPr>
        <p:spPr>
          <a:xfrm>
            <a:off x="8753637" y="1237851"/>
            <a:ext cx="1403396" cy="131185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8694423" y="3060041"/>
            <a:ext cx="498991" cy="792962"/>
          </a:xfrm>
          <a:prstGeom prst="ellipse">
            <a:avLst/>
          </a:prstGeom>
          <a:noFill/>
          <a:ln w="5715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8441428" y="3985167"/>
            <a:ext cx="2085904" cy="1199006"/>
          </a:xfrm>
          <a:prstGeom prst="ellipse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9"/>
          <p:cNvCxnSpPr>
            <a:cxnSpLocks/>
          </p:cNvCxnSpPr>
          <p:nvPr/>
        </p:nvCxnSpPr>
        <p:spPr>
          <a:xfrm flipV="1">
            <a:off x="7216627" y="4758612"/>
            <a:ext cx="1173737" cy="387073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6" name="Google Shape;236;p9"/>
          <p:cNvCxnSpPr>
            <a:cxnSpLocks/>
          </p:cNvCxnSpPr>
          <p:nvPr/>
        </p:nvCxnSpPr>
        <p:spPr>
          <a:xfrm flipV="1">
            <a:off x="7294422" y="3653276"/>
            <a:ext cx="996048" cy="303303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7" name="Google Shape;237;p9"/>
          <p:cNvCxnSpPr>
            <a:cxnSpLocks/>
          </p:cNvCxnSpPr>
          <p:nvPr/>
        </p:nvCxnSpPr>
        <p:spPr>
          <a:xfrm flipV="1">
            <a:off x="7397054" y="1951497"/>
            <a:ext cx="1333433" cy="45580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8" name="Google Shape;238;p9"/>
          <p:cNvSpPr txBox="1"/>
          <p:nvPr/>
        </p:nvSpPr>
        <p:spPr>
          <a:xfrm>
            <a:off x="5466720" y="2033916"/>
            <a:ext cx="174990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Direction du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champ vertical et horizontal</a:t>
            </a:r>
            <a:endParaRPr lang="fr-FR" sz="1400" dirty="0"/>
          </a:p>
        </p:txBody>
      </p:sp>
      <p:sp>
        <p:nvSpPr>
          <p:cNvPr id="239" name="Google Shape;239;p9"/>
          <p:cNvSpPr txBox="1"/>
          <p:nvPr/>
        </p:nvSpPr>
        <p:spPr>
          <a:xfrm>
            <a:off x="5986633" y="3790079"/>
            <a:ext cx="115629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Zoom +/-</a:t>
            </a:r>
            <a:endParaRPr sz="1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4956774" y="4984657"/>
            <a:ext cx="218615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Choix des </a:t>
            </a:r>
            <a:r>
              <a:rPr lang="fr-FR" sz="1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endParaRPr sz="1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275125" y="3033290"/>
            <a:ext cx="511797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dirty="0"/>
              <a:t>Gérer l’inclinaison, et positionnement horizontal</a:t>
            </a:r>
            <a:endParaRPr lang="fr-FR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dirty="0"/>
              <a:t>Gérer les angles du zoom 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236;p9">
            <a:extLst>
              <a:ext uri="{FF2B5EF4-FFF2-40B4-BE49-F238E27FC236}">
                <a16:creationId xmlns:a16="http://schemas.microsoft.com/office/drawing/2014/main" id="{3AD38B47-E8C9-F2AC-CA40-E1CF5B1C1E8F}"/>
              </a:ext>
            </a:extLst>
          </p:cNvPr>
          <p:cNvCxnSpPr>
            <a:cxnSpLocks/>
          </p:cNvCxnSpPr>
          <p:nvPr/>
        </p:nvCxnSpPr>
        <p:spPr>
          <a:xfrm flipH="1">
            <a:off x="9690124" y="3653276"/>
            <a:ext cx="956105" cy="0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" name="Google Shape;233;p9">
            <a:extLst>
              <a:ext uri="{FF2B5EF4-FFF2-40B4-BE49-F238E27FC236}">
                <a16:creationId xmlns:a16="http://schemas.microsoft.com/office/drawing/2014/main" id="{52888CE5-64CC-8D7B-8604-4BFB5D2666EB}"/>
              </a:ext>
            </a:extLst>
          </p:cNvPr>
          <p:cNvSpPr/>
          <p:nvPr/>
        </p:nvSpPr>
        <p:spPr>
          <a:xfrm>
            <a:off x="9264958" y="3476063"/>
            <a:ext cx="425166" cy="407649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39;p9">
            <a:extLst>
              <a:ext uri="{FF2B5EF4-FFF2-40B4-BE49-F238E27FC236}">
                <a16:creationId xmlns:a16="http://schemas.microsoft.com/office/drawing/2014/main" id="{534F8FD4-B11E-CAF9-8192-88DE5095CF57}"/>
              </a:ext>
            </a:extLst>
          </p:cNvPr>
          <p:cNvSpPr txBox="1"/>
          <p:nvPr/>
        </p:nvSpPr>
        <p:spPr>
          <a:xfrm>
            <a:off x="10527332" y="3497191"/>
            <a:ext cx="115629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Test </a:t>
            </a:r>
            <a:r>
              <a:rPr lang="fr-FR" sz="1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endParaRPr sz="1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26E62827-ADF4-4BE2-9EFA-FB40F9EF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37361" y="86290"/>
            <a:ext cx="2136968" cy="65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Google Shape;207;p8" descr="Il s’agit d’une image d’un bureau avec les ordinateurs portables et de personnes travaillant."/>
          <p:cNvSpPr/>
          <p:nvPr/>
        </p:nvSpPr>
        <p:spPr>
          <a:xfrm>
            <a:off x="-9113" y="202181"/>
            <a:ext cx="9144000" cy="142625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212222" y="396935"/>
            <a:ext cx="8121119" cy="115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verticale avec la télécommande</a:t>
            </a:r>
            <a:endParaRPr dirty="0"/>
          </a:p>
        </p:txBody>
      </p:sp>
      <p:cxnSp>
        <p:nvCxnSpPr>
          <p:cNvPr id="214" name="Google Shape;214;p8"/>
          <p:cNvCxnSpPr>
            <a:cxnSpLocks/>
          </p:cNvCxnSpPr>
          <p:nvPr/>
        </p:nvCxnSpPr>
        <p:spPr>
          <a:xfrm flipV="1">
            <a:off x="5337110" y="5386590"/>
            <a:ext cx="5033806" cy="97085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5" name="Google Shape;215;p8"/>
          <p:cNvSpPr/>
          <p:nvPr/>
        </p:nvSpPr>
        <p:spPr>
          <a:xfrm>
            <a:off x="10760689" y="2988960"/>
            <a:ext cx="490312" cy="465815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6" name="Google Shape;216;p8"/>
          <p:cNvCxnSpPr>
            <a:cxnSpLocks/>
            <a:stCxn id="221" idx="3"/>
          </p:cNvCxnSpPr>
          <p:nvPr/>
        </p:nvCxnSpPr>
        <p:spPr>
          <a:xfrm flipV="1">
            <a:off x="5090233" y="1950152"/>
            <a:ext cx="5670456" cy="370034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7" name="Google Shape;217;p8"/>
          <p:cNvSpPr txBox="1"/>
          <p:nvPr/>
        </p:nvSpPr>
        <p:spPr>
          <a:xfrm>
            <a:off x="1407182" y="3746520"/>
            <a:ext cx="35509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Revenir au calibrag</a:t>
            </a: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 standard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Changer de </a:t>
            </a:r>
            <a:r>
              <a:rPr lang="fr-FR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endParaRPr dirty="0"/>
          </a:p>
        </p:txBody>
      </p:sp>
      <p:cxnSp>
        <p:nvCxnSpPr>
          <p:cNvPr id="219" name="Google Shape;219;p8"/>
          <p:cNvCxnSpPr>
            <a:cxnSpLocks/>
          </p:cNvCxnSpPr>
          <p:nvPr/>
        </p:nvCxnSpPr>
        <p:spPr>
          <a:xfrm flipV="1">
            <a:off x="4711959" y="3273044"/>
            <a:ext cx="5997770" cy="70179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0" name="Google Shape;220;p8"/>
          <p:cNvSpPr txBox="1"/>
          <p:nvPr/>
        </p:nvSpPr>
        <p:spPr>
          <a:xfrm>
            <a:off x="3341888" y="6141607"/>
            <a:ext cx="20030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nosité +/-</a:t>
            </a:r>
            <a:endParaRPr dirty="0"/>
          </a:p>
        </p:txBody>
      </p:sp>
      <p:sp>
        <p:nvSpPr>
          <p:cNvPr id="221" name="Google Shape;221;p8"/>
          <p:cNvSpPr txBox="1"/>
          <p:nvPr/>
        </p:nvSpPr>
        <p:spPr>
          <a:xfrm>
            <a:off x="2666687" y="2135540"/>
            <a:ext cx="242354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Mode c</a:t>
            </a: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adrage manuel</a:t>
            </a:r>
            <a:endParaRPr dirty="0"/>
          </a:p>
        </p:txBody>
      </p:sp>
      <p:cxnSp>
        <p:nvCxnSpPr>
          <p:cNvPr id="5" name="Google Shape;214;p8">
            <a:extLst>
              <a:ext uri="{FF2B5EF4-FFF2-40B4-BE49-F238E27FC236}">
                <a16:creationId xmlns:a16="http://schemas.microsoft.com/office/drawing/2014/main" id="{B138796E-09D0-BCD9-E89F-0B806F005E81}"/>
              </a:ext>
            </a:extLst>
          </p:cNvPr>
          <p:cNvCxnSpPr>
            <a:cxnSpLocks/>
          </p:cNvCxnSpPr>
          <p:nvPr/>
        </p:nvCxnSpPr>
        <p:spPr>
          <a:xfrm flipV="1">
            <a:off x="5337110" y="5386590"/>
            <a:ext cx="6063953" cy="97085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1676FC4-C46F-E8E6-5FF2-4350E03E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45532" y="1485974"/>
            <a:ext cx="1643517" cy="50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Google Shape;247;p10" descr="Il s’agit d’une image d’un bureau avec les ordinateurs portables et de personnes travaillant."/>
          <p:cNvSpPr/>
          <p:nvPr/>
        </p:nvSpPr>
        <p:spPr>
          <a:xfrm>
            <a:off x="0" y="182884"/>
            <a:ext cx="9214338" cy="130309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337712" y="590103"/>
            <a:ext cx="6317732" cy="63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Changer de mode de 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</p:txBody>
      </p:sp>
      <p:sp>
        <p:nvSpPr>
          <p:cNvPr id="250" name="Google Shape;250;p10"/>
          <p:cNvSpPr txBox="1"/>
          <p:nvPr/>
        </p:nvSpPr>
        <p:spPr>
          <a:xfrm>
            <a:off x="239147" y="1893193"/>
            <a:ext cx="535979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Auto Framing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Suivi de l’auditoire à l’aide d’un système de reconnaissance faciale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Audio Framing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La caméra navigue automatiquement dans les </a:t>
            </a:r>
            <a:r>
              <a:rPr lang="fr-FR" sz="2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presets</a:t>
            </a: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grâce à la détection audio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Désactiver le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r>
              <a:rPr lang="fr-FR" sz="2400" noProof="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La caméra sera gérée à l’aide des touches de navigation</a:t>
            </a: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217;p8">
            <a:extLst>
              <a:ext uri="{FF2B5EF4-FFF2-40B4-BE49-F238E27FC236}">
                <a16:creationId xmlns:a16="http://schemas.microsoft.com/office/drawing/2014/main" id="{623EDFE0-5C4B-4397-9E27-5585061D1BB0}"/>
              </a:ext>
            </a:extLst>
          </p:cNvPr>
          <p:cNvSpPr txBox="1"/>
          <p:nvPr/>
        </p:nvSpPr>
        <p:spPr>
          <a:xfrm>
            <a:off x="6508987" y="1837123"/>
            <a:ext cx="24375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Auto Framing / Désactiver le </a:t>
            </a:r>
            <a:r>
              <a:rPr lang="fr-FR" sz="18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</p:txBody>
      </p:sp>
      <p:sp>
        <p:nvSpPr>
          <p:cNvPr id="10" name="Google Shape;217;p8">
            <a:extLst>
              <a:ext uri="{FF2B5EF4-FFF2-40B4-BE49-F238E27FC236}">
                <a16:creationId xmlns:a16="http://schemas.microsoft.com/office/drawing/2014/main" id="{75340C27-D5F3-47DA-A08D-3B7F77878D7E}"/>
              </a:ext>
            </a:extLst>
          </p:cNvPr>
          <p:cNvSpPr txBox="1"/>
          <p:nvPr/>
        </p:nvSpPr>
        <p:spPr>
          <a:xfrm>
            <a:off x="7358655" y="2756760"/>
            <a:ext cx="17210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Audio Framing</a:t>
            </a:r>
            <a:endParaRPr dirty="0"/>
          </a:p>
        </p:txBody>
      </p:sp>
      <p:sp>
        <p:nvSpPr>
          <p:cNvPr id="12" name="Google Shape;215;p8">
            <a:extLst>
              <a:ext uri="{FF2B5EF4-FFF2-40B4-BE49-F238E27FC236}">
                <a16:creationId xmlns:a16="http://schemas.microsoft.com/office/drawing/2014/main" id="{F840C77F-3241-4853-99D3-3F213FE5E2CA}"/>
              </a:ext>
            </a:extLst>
          </p:cNvPr>
          <p:cNvSpPr/>
          <p:nvPr/>
        </p:nvSpPr>
        <p:spPr>
          <a:xfrm>
            <a:off x="10252282" y="1664681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237;p9">
            <a:extLst>
              <a:ext uri="{FF2B5EF4-FFF2-40B4-BE49-F238E27FC236}">
                <a16:creationId xmlns:a16="http://schemas.microsoft.com/office/drawing/2014/main" id="{D03B483E-C012-4214-82F5-04A44C30A021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904847" y="1912475"/>
            <a:ext cx="1347435" cy="439252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237;p9">
            <a:extLst>
              <a:ext uri="{FF2B5EF4-FFF2-40B4-BE49-F238E27FC236}">
                <a16:creationId xmlns:a16="http://schemas.microsoft.com/office/drawing/2014/main" id="{C73EC7E1-198D-43BC-BC8D-D9A9316921D8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9079720" y="2160268"/>
            <a:ext cx="2127297" cy="812488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" name="Google Shape;215;p8">
            <a:extLst>
              <a:ext uri="{FF2B5EF4-FFF2-40B4-BE49-F238E27FC236}">
                <a16:creationId xmlns:a16="http://schemas.microsoft.com/office/drawing/2014/main" id="{B4A2FB4F-1AD1-B796-A9F3-0C25A2884D0D}"/>
              </a:ext>
            </a:extLst>
          </p:cNvPr>
          <p:cNvSpPr/>
          <p:nvPr/>
        </p:nvSpPr>
        <p:spPr>
          <a:xfrm>
            <a:off x="10946763" y="1664681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8221</TotalTime>
  <Words>575</Words>
  <Application>Microsoft Office PowerPoint</Application>
  <PresentationFormat>Grand écran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Noto Sans Symbols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Andy Poinsot</dc:creator>
  <cp:lastModifiedBy>EASYPITCH EASYPITCH</cp:lastModifiedBy>
  <cp:revision>72</cp:revision>
  <dcterms:created xsi:type="dcterms:W3CDTF">2021-05-03T08:24:23Z</dcterms:created>
  <dcterms:modified xsi:type="dcterms:W3CDTF">2024-05-20T15:17:56Z</dcterms:modified>
</cp:coreProperties>
</file>