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  <Override ContentType="application/binary" PartName="/ppt/metadata"/>
  <Default ContentType="image/jpeg" Extension="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Quattrocento Sans" panose="020B0502050000020003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3840">
          <p15:clr>
            <a:srgbClr val="A4A3A4"/>
          </p15:clr>
        </p15:guide>
        <p15:guide id="3" pos="456">
          <p15:clr>
            <a:srgbClr val="A4A3A4"/>
          </p15:clr>
        </p15:guide>
        <p15:guide id="4" pos="720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MMPNXkfP2QuKXKmpr6Rkg2urH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24" autoAdjust="0"/>
  </p:normalViewPr>
  <p:slideViewPr>
    <p:cSldViewPr snapToGrid="0">
      <p:cViewPr>
        <p:scale>
          <a:sx n="66" d="100"/>
          <a:sy n="66" d="100"/>
        </p:scale>
        <p:origin x="154" y="178"/>
      </p:cViewPr>
      <p:guideLst>
        <p:guide orient="horz" pos="2064"/>
        <p:guide pos="3840"/>
        <p:guide pos="456"/>
        <p:guide pos="7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4" name="Google Shape;354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2" name="Google Shape;322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0" name="Google Shape;420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9" name="Google Shape;439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0" name="Google Shape;440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5" name="Google Shape;465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6" name="Google Shape;466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7" name="Google Shape;47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8" name="Google Shape;478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20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uniquement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8" Target="../media/image6.png" Type="http://schemas.openxmlformats.org/officeDocument/2006/relationships/image"/><Relationship Id="rId3" Target="../media/image1.png" Type="http://schemas.openxmlformats.org/officeDocument/2006/relationships/image"/><Relationship Id="rId7" Target="../media/image5.pn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media/image4.jpeg" Type="http://schemas.openxmlformats.org/officeDocument/2006/relationships/image"/><Relationship Id="rId5" Target="../media/image3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7" Target="../media/image35.pn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media/image24.jpeg" Type="http://schemas.openxmlformats.org/officeDocument/2006/relationships/image"/><Relationship Id="rId5" Target="../media/image34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gif"/></Relationships>
</file>

<file path=ppt/slides/_rels/slide12.xml.rels><?xml version="1.0" encoding="UTF-8" standalone="yes" ?><Relationships xmlns="http://schemas.openxmlformats.org/package/2006/relationships"><Relationship Id="rId3" Target="../media/image11.pn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1.xml" Type="http://schemas.openxmlformats.org/officeDocument/2006/relationships/slideLayout"/><Relationship Id="rId4" Target="../media/image37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38.jpe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media/image40.png" Type="http://schemas.openxmlformats.org/officeDocument/2006/relationships/image"/><Relationship Id="rId5" Target="../media/image39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38.jpeg" Type="http://schemas.openxmlformats.org/officeDocument/2006/relationships/image"/><Relationship Id="rId2" Target="../notesSlides/notesSlide14.xml" Type="http://schemas.openxmlformats.org/officeDocument/2006/relationships/notesSlide"/><Relationship Id="rId1" Target="../slideLayouts/slideLayout1.xml" Type="http://schemas.openxmlformats.org/officeDocument/2006/relationships/slideLayout"/><Relationship Id="rId4" Target="../media/image11.pn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8" Target="../media/image44.jpg" Type="http://schemas.openxmlformats.org/officeDocument/2006/relationships/image"/><Relationship Id="rId3" Target="../media/image11.png" Type="http://schemas.openxmlformats.org/officeDocument/2006/relationships/image"/><Relationship Id="rId7" Target="../media/image43.jpeg" Type="http://schemas.openxmlformats.org/officeDocument/2006/relationships/image"/><Relationship Id="rId2" Target="../notesSlides/notesSlide15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media/image40.png" Type="http://schemas.openxmlformats.org/officeDocument/2006/relationships/image"/><Relationship Id="rId11" Target="../media/image25.png" Type="http://schemas.openxmlformats.org/officeDocument/2006/relationships/image"/><Relationship Id="rId5" Target="../media/image42.png" Type="http://schemas.openxmlformats.org/officeDocument/2006/relationships/image"/><Relationship Id="rId10" Target="../media/image46.png" Type="http://schemas.openxmlformats.org/officeDocument/2006/relationships/image"/><Relationship Id="rId4" Target="../media/image41.png" Type="http://schemas.openxmlformats.org/officeDocument/2006/relationships/image"/><Relationship Id="rId9" Target="../media/image45.jpeg" Type="http://schemas.openxmlformats.org/officeDocument/2006/relationships/image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23.jpeg" Type="http://schemas.openxmlformats.org/officeDocument/2006/relationships/image"/><Relationship Id="rId4" Target="../media/image22.pn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11.pn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25.png" Type="http://schemas.openxmlformats.org/officeDocument/2006/relationships/image"/><Relationship Id="rId4" Target="../media/image24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26.pn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28.jpeg" Type="http://schemas.openxmlformats.org/officeDocument/2006/relationships/image"/><Relationship Id="rId5" Target="../media/image25.png" Type="http://schemas.openxmlformats.org/officeDocument/2006/relationships/image"/><Relationship Id="rId4" Target="../media/image27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29.pn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31.jpeg" Type="http://schemas.openxmlformats.org/officeDocument/2006/relationships/image"/><Relationship Id="rId4" Target="../media/image30.jpe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1" descr="Une image contenant texte, dessin au trait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1" y="0"/>
            <a:ext cx="1218505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1" descr="Il s’agit d’une image d’un bureau avec les ordinateurs portables et de personnes travaillant."/>
          <p:cNvSpPr/>
          <p:nvPr/>
        </p:nvSpPr>
        <p:spPr>
          <a:xfrm>
            <a:off x="0" y="1974384"/>
            <a:ext cx="12192000" cy="2514601"/>
          </a:xfrm>
          <a:prstGeom prst="rect">
            <a:avLst/>
          </a:prstGeom>
          <a:gradFill>
            <a:gsLst>
              <a:gs pos="0">
                <a:srgbClr val="7CEFD8">
                  <a:alpha val="78039"/>
                </a:srgbClr>
              </a:gs>
              <a:gs pos="1000">
                <a:srgbClr val="7CEFD8">
                  <a:alpha val="78039"/>
                </a:srgbClr>
              </a:gs>
              <a:gs pos="61000">
                <a:srgbClr val="6672E4">
                  <a:alpha val="83137"/>
                </a:srgbClr>
              </a:gs>
              <a:gs pos="98000">
                <a:srgbClr val="882BE5">
                  <a:alpha val="65098"/>
                </a:srgbClr>
              </a:gs>
              <a:gs pos="100000">
                <a:srgbClr val="882BE5">
                  <a:alpha val="65098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5602" y="-343316"/>
            <a:ext cx="1348520" cy="134852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 txBox="1"/>
          <p:nvPr/>
        </p:nvSpPr>
        <p:spPr>
          <a:xfrm>
            <a:off x="0" y="223768"/>
            <a:ext cx="32687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Tout savoir sur l’écran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05266" y="330944"/>
            <a:ext cx="2437071" cy="54037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1"/>
          <p:cNvSpPr txBox="1"/>
          <p:nvPr/>
        </p:nvSpPr>
        <p:spPr>
          <a:xfrm>
            <a:off x="288397" y="1778106"/>
            <a:ext cx="6412653" cy="273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r-FR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Windows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r-FR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 l’écran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r-FR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interactif Easypitch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40FDC4BA-74AA-4823-3F8A-1205A11D0C85}"/>
              </a:ext>
            </a:extLst>
          </p:cNvPr>
          <p:cNvGrpSpPr/>
          <p:nvPr/>
        </p:nvGrpSpPr>
        <p:grpSpPr>
          <a:xfrm>
            <a:off x="5665778" y="1596350"/>
            <a:ext cx="5876559" cy="3418444"/>
            <a:chOff x="6315440" y="1844853"/>
            <a:chExt cx="5876559" cy="3418444"/>
          </a:xfrm>
        </p:grpSpPr>
        <p:pic>
          <p:nvPicPr>
            <p:cNvPr id="85" name="Google Shape;85;p1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13219" y="1872561"/>
              <a:ext cx="5686417" cy="33251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11"/>
            <p:cNvPicPr preferRelativeResize="0"/>
            <p:nvPr/>
          </p:nvPicPr>
          <p:blipFill>
            <a:blip r:embed="rId7"/>
            <a:srcRect/>
            <a:stretch/>
          </p:blipFill>
          <p:spPr>
            <a:xfrm>
              <a:off x="6315440" y="1844853"/>
              <a:ext cx="5876559" cy="34184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292BF3D3-8BB2-37AA-9850-0E05DCF683E7}"/>
              </a:ext>
            </a:extLst>
          </p:cNvPr>
          <p:cNvGrpSpPr/>
          <p:nvPr/>
        </p:nvGrpSpPr>
        <p:grpSpPr>
          <a:xfrm>
            <a:off x="128588" y="4454881"/>
            <a:ext cx="2482850" cy="2030413"/>
            <a:chOff x="128588" y="4454881"/>
            <a:chExt cx="2482850" cy="2030413"/>
          </a:xfrm>
        </p:grpSpPr>
        <p:pic>
          <p:nvPicPr>
            <p:cNvPr id="3" name="Google Shape;94;p1">
              <a:extLst>
                <a:ext uri="{FF2B5EF4-FFF2-40B4-BE49-F238E27FC236}">
                  <a16:creationId xmlns:a16="http://schemas.microsoft.com/office/drawing/2014/main" id="{CAFA8F21-84A9-B585-0E97-E41F1AB936CA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28588" y="4454881"/>
              <a:ext cx="2482850" cy="20304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2362089F-1DD9-8351-D301-A134F23FD6BF}"/>
                </a:ext>
              </a:extLst>
            </p:cNvPr>
            <p:cNvSpPr/>
            <p:nvPr/>
          </p:nvSpPr>
          <p:spPr>
            <a:xfrm>
              <a:off x="1041252" y="5291968"/>
              <a:ext cx="655352" cy="655352"/>
            </a:xfrm>
            <a:prstGeom prst="ellipse">
              <a:avLst/>
            </a:prstGeom>
            <a:solidFill>
              <a:srgbClr val="004D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470CFDAA-06DC-370B-B2B6-0403997AAF68}"/>
                </a:ext>
              </a:extLst>
            </p:cNvPr>
            <p:cNvSpPr txBox="1"/>
            <p:nvPr/>
          </p:nvSpPr>
          <p:spPr>
            <a:xfrm>
              <a:off x="1058100" y="5283804"/>
              <a:ext cx="5904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chemeClr val="bg1"/>
                  </a:solidFill>
                </a:rPr>
                <a:t>45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7C2AB856-6885-E980-7E55-08B12A30E4C9}"/>
                </a:ext>
              </a:extLst>
            </p:cNvPr>
            <p:cNvSpPr txBox="1"/>
            <p:nvPr/>
          </p:nvSpPr>
          <p:spPr>
            <a:xfrm>
              <a:off x="1143462" y="5667034"/>
              <a:ext cx="4618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chemeClr val="bg1"/>
                  </a:solidFill>
                </a:rPr>
                <a:t>min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texte, chaise, meubles, ordinateur&#10;&#10;Description générée automatiquement" id="263" name="Google Shape;263;p18"/>
          <p:cNvPicPr preferRelativeResize="0"/>
          <p:nvPr/>
        </p:nvPicPr>
        <p:blipFill rotWithShape="1">
          <a:blip r:embed="rId3">
            <a:alphaModFix/>
          </a:blip>
          <a:srcRect l="22" r="38917" t="74449"/>
          <a:stretch/>
        </p:blipFill>
        <p:spPr>
          <a:xfrm>
            <a:off x="557691" y="4127540"/>
            <a:ext cx="2265875" cy="4054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chaise, meubles, ordinateur&#10;&#10;Description générée automatiquement" id="264" name="Google Shape;264;p18"/>
          <p:cNvPicPr preferRelativeResize="0"/>
          <p:nvPr/>
        </p:nvPicPr>
        <p:blipFill rotWithShape="1">
          <a:blip r:embed="rId3">
            <a:alphaModFix/>
          </a:blip>
          <a:srcRect l="601" t="1556"/>
          <a:stretch/>
        </p:blipFill>
        <p:spPr>
          <a:xfrm>
            <a:off x="3842985" y="3674322"/>
            <a:ext cx="2039198" cy="863581"/>
          </a:xfrm>
          <a:prstGeom prst="rect">
            <a:avLst/>
          </a:prstGeom>
          <a:noFill/>
          <a:ln>
            <a:noFill/>
          </a:ln>
        </p:spPr>
      </p:pic>
      <p:sp>
        <p:nvSpPr>
          <p:cNvPr descr="Il s’agit d’une image d’un bureau avec les ordinateurs portables et de personnes travaillant." id="265" name="Google Shape;265;p18"/>
          <p:cNvSpPr/>
          <p:nvPr/>
        </p:nvSpPr>
        <p:spPr>
          <a:xfrm>
            <a:off x="0" y="142880"/>
            <a:ext cx="12192000" cy="1251611"/>
          </a:xfrm>
          <a:prstGeom prst="rect">
            <a:avLst/>
          </a:prstGeom>
          <a:gradFill>
            <a:gsLst>
              <a:gs pos="0">
                <a:srgbClr val="7CEFD8">
                  <a:alpha val="78039"/>
                </a:srgbClr>
              </a:gs>
              <a:gs pos="1000">
                <a:srgbClr val="7CEFD8">
                  <a:alpha val="78039"/>
                </a:srgbClr>
              </a:gs>
              <a:gs pos="61000">
                <a:srgbClr val="6672E4">
                  <a:alpha val="83137"/>
                </a:srgbClr>
              </a:gs>
              <a:gs pos="98000">
                <a:srgbClr val="882BE5">
                  <a:alpha val="65098"/>
                </a:srgbClr>
              </a:gs>
              <a:gs pos="100000">
                <a:srgbClr val="882BE5">
                  <a:alpha val="65098"/>
                </a:srgbClr>
              </a:gs>
            </a:gsLst>
            <a:lin ang="5400000" scaled="0"/>
          </a:gradFill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8"/>
          <p:cNvSpPr txBox="1"/>
          <p:nvPr/>
        </p:nvSpPr>
        <p:spPr>
          <a:xfrm>
            <a:off x="1574927" y="167621"/>
            <a:ext cx="9455515" cy="669573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cap="none" i="0" lang="fr-FR" strike="noStrike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Personnalisation de la barre des tâches 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8"/>
          <p:cNvSpPr txBox="1"/>
          <p:nvPr/>
        </p:nvSpPr>
        <p:spPr>
          <a:xfrm>
            <a:off x="4016706" y="822871"/>
            <a:ext cx="6222123" cy="46166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cap="none" i="0" lang="fr-FR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Affichage de Windows Ink</a:t>
            </a:r>
            <a:endParaRPr b="0" cap="none" i="0" strike="noStrike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50000" y="6367000"/>
            <a:ext cx="2242000" cy="4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8"/>
          <p:cNvSpPr txBox="1"/>
          <p:nvPr/>
        </p:nvSpPr>
        <p:spPr>
          <a:xfrm>
            <a:off x="724838" y="1480657"/>
            <a:ext cx="7852622" cy="46166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-285750" lvl="0" marL="2857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cap="none" i="0" lang="fr-FR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est nécessaire d’avoir un compte Microsoft Office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0" name="Google Shape;270;p18"/>
          <p:cNvCxnSpPr/>
          <p:nvPr/>
        </p:nvCxnSpPr>
        <p:spPr>
          <a:xfrm>
            <a:off x="2936679" y="4358816"/>
            <a:ext cx="839259" cy="723"/>
          </a:xfrm>
          <a:prstGeom prst="straightConnector1">
            <a:avLst/>
          </a:prstGeom>
          <a:noFill/>
          <a:ln cap="flat" cmpd="sng" w="57150">
            <a:solidFill>
              <a:srgbClr val="FF0000">
                <a:alpha val="43921"/>
              </a:srgbClr>
            </a:solidFill>
            <a:prstDash val="solid"/>
            <a:miter lim="800000"/>
            <a:headEnd len="sm" type="none" w="sm"/>
            <a:tailEnd len="med" type="triangle" w="med"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</p:cxnSp>
      <p:sp>
        <p:nvSpPr>
          <p:cNvPr id="271" name="Google Shape;271;p18"/>
          <p:cNvSpPr/>
          <p:nvPr/>
        </p:nvSpPr>
        <p:spPr>
          <a:xfrm>
            <a:off x="4128681" y="4073439"/>
            <a:ext cx="1739478" cy="27058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8"/>
          <p:cNvSpPr/>
          <p:nvPr/>
        </p:nvSpPr>
        <p:spPr>
          <a:xfrm>
            <a:off x="1531225" y="4665253"/>
            <a:ext cx="354004" cy="328163"/>
          </a:xfrm>
          <a:prstGeom prst="ellipse">
            <a:avLst/>
          </a:prstGeom>
          <a:solidFill>
            <a:srgbClr val="FF7C80"/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fr-FR" strike="noStrike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8"/>
          <p:cNvSpPr/>
          <p:nvPr/>
        </p:nvSpPr>
        <p:spPr>
          <a:xfrm>
            <a:off x="4806320" y="4657307"/>
            <a:ext cx="326333" cy="328163"/>
          </a:xfrm>
          <a:prstGeom prst="ellipse">
            <a:avLst/>
          </a:prstGeom>
          <a:solidFill>
            <a:srgbClr val="FF7C80"/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fr-FR" strike="noStrike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8"/>
          <p:cNvSpPr/>
          <p:nvPr/>
        </p:nvSpPr>
        <p:spPr>
          <a:xfrm>
            <a:off x="11030442" y="4657307"/>
            <a:ext cx="354004" cy="328163"/>
          </a:xfrm>
          <a:prstGeom prst="ellipse">
            <a:avLst/>
          </a:prstGeom>
          <a:solidFill>
            <a:srgbClr val="FF7C80"/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fr-FR" strike="noStrike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77409">
            <a:off x="273702" y="4273612"/>
            <a:ext cx="1141500" cy="7712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18"/>
          <p:cNvCxnSpPr/>
          <p:nvPr/>
        </p:nvCxnSpPr>
        <p:spPr>
          <a:xfrm>
            <a:off x="6030248" y="4328666"/>
            <a:ext cx="839259" cy="723"/>
          </a:xfrm>
          <a:prstGeom prst="straightConnector1">
            <a:avLst/>
          </a:prstGeom>
          <a:noFill/>
          <a:ln cap="flat" cmpd="sng" w="57150">
            <a:solidFill>
              <a:srgbClr val="FF0000">
                <a:alpha val="43921"/>
              </a:srgbClr>
            </a:solidFill>
            <a:prstDash val="solid"/>
            <a:miter lim="800000"/>
            <a:headEnd len="sm" type="none" w="sm"/>
            <a:tailEnd len="med" type="triangle" w="med"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</p:cxnSp>
      <p:cxnSp>
        <p:nvCxnSpPr>
          <p:cNvPr id="277" name="Google Shape;277;p18"/>
          <p:cNvCxnSpPr/>
          <p:nvPr/>
        </p:nvCxnSpPr>
        <p:spPr>
          <a:xfrm rot="10800000">
            <a:off x="9008247" y="2158990"/>
            <a:ext cx="941753" cy="5850"/>
          </a:xfrm>
          <a:prstGeom prst="straightConnector1">
            <a:avLst/>
          </a:prstGeom>
          <a:noFill/>
          <a:ln cap="flat" cmpd="sng" w="57150">
            <a:solidFill>
              <a:srgbClr val="FF0000">
                <a:alpha val="43921"/>
              </a:srgbClr>
            </a:solidFill>
            <a:prstDash val="solid"/>
            <a:miter lim="800000"/>
            <a:headEnd len="sm" type="none" w="sm"/>
            <a:tailEnd len="med" type="triangle" w="med"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</p:cxnSp>
      <p:sp>
        <p:nvSpPr>
          <p:cNvPr id="278" name="Google Shape;278;p18"/>
          <p:cNvSpPr txBox="1"/>
          <p:nvPr/>
        </p:nvSpPr>
        <p:spPr>
          <a:xfrm>
            <a:off x="10069927" y="2001667"/>
            <a:ext cx="2322414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fr-FR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Barre des tâches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8"/>
          <p:cNvSpPr txBox="1"/>
          <p:nvPr/>
        </p:nvSpPr>
        <p:spPr>
          <a:xfrm>
            <a:off x="466359" y="5148640"/>
            <a:ext cx="2322414" cy="64633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fr-FR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Réaliser un clic droit sur la barre des tâches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8"/>
          <p:cNvSpPr txBox="1"/>
          <p:nvPr/>
        </p:nvSpPr>
        <p:spPr>
          <a:xfrm>
            <a:off x="3819309" y="5148681"/>
            <a:ext cx="2693229" cy="64629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fr-FR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Sélectionner «Paramètres de la barre des tâches»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8"/>
          <p:cNvSpPr txBox="1"/>
          <p:nvPr/>
        </p:nvSpPr>
        <p:spPr>
          <a:xfrm>
            <a:off x="9761622" y="5095536"/>
            <a:ext cx="2693229" cy="64633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fr-FR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Disponibilité du bouton sur la barre des tâches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77409">
            <a:off x="3391539" y="4307468"/>
            <a:ext cx="1141500" cy="7712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capture d’écran, logiciel, Icône d’ordinateur&#10;&#10;Description générée automatiquement" id="283" name="Google Shape;283;p18"/>
          <p:cNvPicPr preferRelativeResize="0"/>
          <p:nvPr/>
        </p:nvPicPr>
        <p:blipFill rotWithShape="1">
          <a:blip r:embed="rId6">
            <a:alphaModFix/>
          </a:blip>
          <a:srcRect b="179" l="84495" r="9372" t="95383"/>
          <a:stretch/>
        </p:blipFill>
        <p:spPr>
          <a:xfrm>
            <a:off x="10625558" y="4088236"/>
            <a:ext cx="1148921" cy="467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8"/>
          <p:cNvSpPr/>
          <p:nvPr/>
        </p:nvSpPr>
        <p:spPr>
          <a:xfrm>
            <a:off x="8060774" y="4643015"/>
            <a:ext cx="354004" cy="328163"/>
          </a:xfrm>
          <a:prstGeom prst="ellipse">
            <a:avLst/>
          </a:prstGeom>
          <a:solidFill>
            <a:srgbClr val="FF7C80"/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fr-FR" strike="noStrike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texte, capture d’écran, logiciel, affichage&#10;&#10;Description générée automatiquement" id="285" name="Google Shape;285;p18"/>
          <p:cNvPicPr preferRelativeResize="0"/>
          <p:nvPr/>
        </p:nvPicPr>
        <p:blipFill rotWithShape="1">
          <a:blip r:embed="rId7">
            <a:alphaModFix/>
          </a:blip>
          <a:srcRect b="79669" l="69673" r="11804" t="153"/>
          <a:stretch/>
        </p:blipFill>
        <p:spPr>
          <a:xfrm>
            <a:off x="8328997" y="4075753"/>
            <a:ext cx="1249914" cy="4112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capture d’écran, logiciel, affichage&#10;&#10;Description générée automatiquement" id="286" name="Google Shape;286;p18"/>
          <p:cNvPicPr preferRelativeResize="0"/>
          <p:nvPr/>
        </p:nvPicPr>
        <p:blipFill rotWithShape="1">
          <a:blip r:embed="rId7">
            <a:alphaModFix/>
          </a:blip>
          <a:srcRect b="80053" l="2274" r="78462" t="1617"/>
          <a:stretch/>
        </p:blipFill>
        <p:spPr>
          <a:xfrm>
            <a:off x="6992608" y="4096890"/>
            <a:ext cx="1357227" cy="3901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7" name="Google Shape;287;p18"/>
          <p:cNvCxnSpPr/>
          <p:nvPr/>
        </p:nvCxnSpPr>
        <p:spPr>
          <a:xfrm>
            <a:off x="9726718" y="4280654"/>
            <a:ext cx="839259" cy="723"/>
          </a:xfrm>
          <a:prstGeom prst="straightConnector1">
            <a:avLst/>
          </a:prstGeom>
          <a:noFill/>
          <a:ln cap="flat" cmpd="sng" w="57150">
            <a:solidFill>
              <a:srgbClr val="FF0000">
                <a:alpha val="43921"/>
              </a:srgbClr>
            </a:solidFill>
            <a:prstDash val="solid"/>
            <a:miter lim="800000"/>
            <a:headEnd len="sm" type="none" w="sm"/>
            <a:tailEnd len="med" type="triangle" w="med"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</p:cxnSp>
      <p:sp>
        <p:nvSpPr>
          <p:cNvPr id="288" name="Google Shape;288;p18"/>
          <p:cNvSpPr txBox="1"/>
          <p:nvPr/>
        </p:nvSpPr>
        <p:spPr>
          <a:xfrm>
            <a:off x="6869507" y="5148681"/>
            <a:ext cx="2693229" cy="36929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fr-FR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Sélectionner « toujours »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texte, capture d’écran, logiciel, affichage&#10;&#10;Description générée automatiquement" id="289" name="Google Shape;289;p18"/>
          <p:cNvPicPr preferRelativeResize="0"/>
          <p:nvPr/>
        </p:nvPicPr>
        <p:blipFill rotWithShape="1">
          <a:blip r:embed="rId7">
            <a:alphaModFix/>
          </a:blip>
          <a:srcRect l="8" t="84706"/>
          <a:stretch/>
        </p:blipFill>
        <p:spPr>
          <a:xfrm>
            <a:off x="157679" y="1968090"/>
            <a:ext cx="8684871" cy="40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0" descr="Il s’agit d’une image d’un bureau avec les ordinateurs portables et de personnes travaillant."/>
          <p:cNvSpPr/>
          <p:nvPr/>
        </p:nvSpPr>
        <p:spPr>
          <a:xfrm>
            <a:off x="0" y="92979"/>
            <a:ext cx="12192000" cy="1251611"/>
          </a:xfrm>
          <a:prstGeom prst="rect">
            <a:avLst/>
          </a:prstGeom>
          <a:gradFill>
            <a:gsLst>
              <a:gs pos="0">
                <a:srgbClr val="7CEFD8">
                  <a:alpha val="78039"/>
                </a:srgbClr>
              </a:gs>
              <a:gs pos="1000">
                <a:srgbClr val="7CEFD8">
                  <a:alpha val="78039"/>
                </a:srgbClr>
              </a:gs>
              <a:gs pos="61000">
                <a:srgbClr val="6672E4">
                  <a:alpha val="83137"/>
                </a:srgbClr>
              </a:gs>
              <a:gs pos="98000">
                <a:srgbClr val="882BE5">
                  <a:alpha val="65098"/>
                </a:srgbClr>
              </a:gs>
              <a:gs pos="100000">
                <a:srgbClr val="882BE5">
                  <a:alpha val="65098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40"/>
          <p:cNvSpPr txBox="1"/>
          <p:nvPr/>
        </p:nvSpPr>
        <p:spPr>
          <a:xfrm>
            <a:off x="1923393" y="648861"/>
            <a:ext cx="622212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1" i="0" u="none" strike="noStrike" cap="none">
              <a:solidFill>
                <a:srgbClr val="00206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46" name="Google Shape;34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50000" y="6367000"/>
            <a:ext cx="2242000" cy="4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40"/>
          <p:cNvSpPr txBox="1"/>
          <p:nvPr/>
        </p:nvSpPr>
        <p:spPr>
          <a:xfrm>
            <a:off x="451691" y="204272"/>
            <a:ext cx="9609397" cy="66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r-FR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 Le stylet actif sur Microsoft Windows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40"/>
          <p:cNvSpPr/>
          <p:nvPr/>
        </p:nvSpPr>
        <p:spPr>
          <a:xfrm>
            <a:off x="1102057" y="1525668"/>
            <a:ext cx="4572000" cy="2601197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9" name="Google Shape;349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056" y="1555115"/>
            <a:ext cx="457200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0"/>
          <p:cNvSpPr txBox="1"/>
          <p:nvPr/>
        </p:nvSpPr>
        <p:spPr>
          <a:xfrm>
            <a:off x="757110" y="4797380"/>
            <a:ext cx="107445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fr-F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Cette fonctionnalité permet de distinguer avec les programmes de Windows, le stylet fin , la main et la paume de la main.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3" descr="Il s’agit d’une image d’un bureau avec les ordinateurs portables et de personnes travaillant."/>
          <p:cNvSpPr/>
          <p:nvPr/>
        </p:nvSpPr>
        <p:spPr>
          <a:xfrm>
            <a:off x="0" y="159080"/>
            <a:ext cx="12192000" cy="1251611"/>
          </a:xfrm>
          <a:prstGeom prst="rect">
            <a:avLst/>
          </a:prstGeom>
          <a:gradFill>
            <a:gsLst>
              <a:gs pos="0">
                <a:srgbClr val="7CEFD8">
                  <a:alpha val="78039"/>
                </a:srgbClr>
              </a:gs>
              <a:gs pos="1000">
                <a:srgbClr val="7CEFD8">
                  <a:alpha val="78039"/>
                </a:srgbClr>
              </a:gs>
              <a:gs pos="61000">
                <a:srgbClr val="6672E4">
                  <a:alpha val="83137"/>
                </a:srgbClr>
              </a:gs>
              <a:gs pos="98000">
                <a:srgbClr val="882BE5">
                  <a:alpha val="65098"/>
                </a:srgbClr>
              </a:gs>
              <a:gs pos="100000">
                <a:srgbClr val="882BE5">
                  <a:alpha val="65098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3"/>
          <p:cNvSpPr txBox="1"/>
          <p:nvPr/>
        </p:nvSpPr>
        <p:spPr>
          <a:xfrm>
            <a:off x="1923393" y="648861"/>
            <a:ext cx="622212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1" i="0" u="none" strike="noStrike" cap="none">
              <a:solidFill>
                <a:srgbClr val="00206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58" name="Google Shape;358;p23"/>
          <p:cNvSpPr txBox="1"/>
          <p:nvPr/>
        </p:nvSpPr>
        <p:spPr>
          <a:xfrm>
            <a:off x="4649487" y="798943"/>
            <a:ext cx="622212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Activation du stylet actif</a:t>
            </a:r>
            <a:endParaRPr/>
          </a:p>
        </p:txBody>
      </p:sp>
      <p:pic>
        <p:nvPicPr>
          <p:cNvPr id="359" name="Google Shape;35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50000" y="6367000"/>
            <a:ext cx="2242000" cy="4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3"/>
          <p:cNvSpPr txBox="1"/>
          <p:nvPr/>
        </p:nvSpPr>
        <p:spPr>
          <a:xfrm>
            <a:off x="278209" y="1855039"/>
            <a:ext cx="4572000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rendre sur la couche Android puis paramètres (icône rouage)</a:t>
            </a: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Plus &gt; Personnalisation &gt; Activer Ink Enable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Marche avec le stylet</a:t>
            </a:r>
            <a:r>
              <a:rPr lang="fr-F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 pointe fine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uniquement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3"/>
          <p:cNvSpPr txBox="1"/>
          <p:nvPr/>
        </p:nvSpPr>
        <p:spPr>
          <a:xfrm>
            <a:off x="451691" y="204272"/>
            <a:ext cx="9609397" cy="66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r-FR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 Le stylet actif sur Microsoft Windows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2" name="Google Shape;362;p23"/>
          <p:cNvGrpSpPr/>
          <p:nvPr/>
        </p:nvGrpSpPr>
        <p:grpSpPr>
          <a:xfrm>
            <a:off x="5034454" y="1855039"/>
            <a:ext cx="6955171" cy="3912284"/>
            <a:chOff x="5054692" y="1587103"/>
            <a:chExt cx="6955171" cy="3912284"/>
          </a:xfrm>
        </p:grpSpPr>
        <p:pic>
          <p:nvPicPr>
            <p:cNvPr id="363" name="Google Shape;363;p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054692" y="1587103"/>
              <a:ext cx="6955171" cy="39122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4" name="Google Shape;364;p23"/>
            <p:cNvSpPr/>
            <p:nvPr/>
          </p:nvSpPr>
          <p:spPr>
            <a:xfrm>
              <a:off x="5054692" y="1587103"/>
              <a:ext cx="6955171" cy="3912284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C2E1460-2EE0-7648-50F9-FEABE37070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793" t="86261" b="5365"/>
          <a:stretch/>
        </p:blipFill>
        <p:spPr>
          <a:xfrm>
            <a:off x="404687" y="1816400"/>
            <a:ext cx="3712960" cy="1016329"/>
          </a:xfrm>
          <a:prstGeom prst="rect">
            <a:avLst/>
          </a:prstGeom>
        </p:spPr>
      </p:pic>
      <p:sp>
        <p:nvSpPr>
          <p:cNvPr id="295" name="Google Shape;295;p38" descr="Il s’agit d’une image d’un bureau avec les ordinateurs portables et de personnes travaillant."/>
          <p:cNvSpPr/>
          <p:nvPr/>
        </p:nvSpPr>
        <p:spPr>
          <a:xfrm>
            <a:off x="0" y="142880"/>
            <a:ext cx="12192000" cy="1251611"/>
          </a:xfrm>
          <a:prstGeom prst="rect">
            <a:avLst/>
          </a:prstGeom>
          <a:gradFill>
            <a:gsLst>
              <a:gs pos="0">
                <a:srgbClr val="7CEFD8">
                  <a:alpha val="78039"/>
                </a:srgbClr>
              </a:gs>
              <a:gs pos="1000">
                <a:srgbClr val="7CEFD8">
                  <a:alpha val="78039"/>
                </a:srgbClr>
              </a:gs>
              <a:gs pos="61000">
                <a:srgbClr val="6672E4">
                  <a:alpha val="83137"/>
                </a:srgbClr>
              </a:gs>
              <a:gs pos="98000">
                <a:srgbClr val="882BE5">
                  <a:alpha val="65098"/>
                </a:srgbClr>
              </a:gs>
              <a:gs pos="100000">
                <a:srgbClr val="882BE5">
                  <a:alpha val="65098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936F6E-8518-893B-0E0E-E6245AA7D1A9}"/>
              </a:ext>
            </a:extLst>
          </p:cNvPr>
          <p:cNvSpPr/>
          <p:nvPr/>
        </p:nvSpPr>
        <p:spPr>
          <a:xfrm>
            <a:off x="55756" y="5870479"/>
            <a:ext cx="6294245" cy="9345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6" name="Google Shape;296;p38"/>
          <p:cNvSpPr txBox="1"/>
          <p:nvPr/>
        </p:nvSpPr>
        <p:spPr>
          <a:xfrm>
            <a:off x="1470566" y="194649"/>
            <a:ext cx="9455515" cy="66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r-FR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Personnalisation de la barre des tâches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8"/>
          <p:cNvSpPr txBox="1"/>
          <p:nvPr/>
        </p:nvSpPr>
        <p:spPr>
          <a:xfrm>
            <a:off x="3140765" y="824486"/>
            <a:ext cx="1132563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Affichage de Windows Ink - Tableau blanc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9004" y="6314066"/>
            <a:ext cx="2242000" cy="4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8"/>
          <p:cNvSpPr txBox="1"/>
          <p:nvPr/>
        </p:nvSpPr>
        <p:spPr>
          <a:xfrm>
            <a:off x="1" y="5917924"/>
            <a:ext cx="63500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fr-FR" sz="16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Attention pour faire apparaitre </a:t>
            </a:r>
            <a:r>
              <a:rPr lang="fr-FR"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fr-FR" sz="16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indow</a:t>
            </a:r>
            <a:r>
              <a:rPr lang="fr-FR"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 Ink, « Ink Enable »  doit être actif </a:t>
            </a:r>
            <a:r>
              <a:rPr lang="fr-FR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et il apparait en utilisant le petit stylet.</a:t>
            </a:r>
            <a:r>
              <a:rPr lang="fr-FR"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Pour utiliser </a:t>
            </a:r>
            <a:r>
              <a:rPr lang="fr-FR" sz="16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Whiteboard</a:t>
            </a:r>
            <a:r>
              <a:rPr lang="fr-FR"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vous devrez </a:t>
            </a:r>
            <a:r>
              <a:rPr lang="fr-FR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vous connecter avec un compte </a:t>
            </a:r>
            <a:r>
              <a:rPr lang="fr-FR" sz="1600" b="1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 Microsoft Outlook.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318" name="Google Shape;318;p38"/>
          <p:cNvSpPr txBox="1"/>
          <p:nvPr/>
        </p:nvSpPr>
        <p:spPr>
          <a:xfrm>
            <a:off x="312421" y="3162535"/>
            <a:ext cx="5023161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barre d’outils vous permet 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 Choix du stylo (taille, couleurs, surligneur)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 Gomme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Règle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Sélection par lasso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Annuler / Rétablir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45913DE-0CA2-7E88-0B97-38BCC5B7F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1959" y="1806214"/>
            <a:ext cx="6417620" cy="3269523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5251C7D9-4050-E504-ADF2-B3263AABA9BA}"/>
              </a:ext>
            </a:extLst>
          </p:cNvPr>
          <p:cNvGrpSpPr/>
          <p:nvPr/>
        </p:nvGrpSpPr>
        <p:grpSpPr>
          <a:xfrm>
            <a:off x="6598919" y="6194106"/>
            <a:ext cx="1787425" cy="239920"/>
            <a:chOff x="9432801" y="5917924"/>
            <a:chExt cx="1787425" cy="239920"/>
          </a:xfrm>
        </p:grpSpPr>
        <p:pic>
          <p:nvPicPr>
            <p:cNvPr id="7" name="Google Shape;332;p39">
              <a:extLst>
                <a:ext uri="{FF2B5EF4-FFF2-40B4-BE49-F238E27FC236}">
                  <a16:creationId xmlns:a16="http://schemas.microsoft.com/office/drawing/2014/main" id="{7F33E0F8-9B22-7685-B5B4-664AABA9F15D}"/>
                </a:ext>
              </a:extLst>
            </p:cNvPr>
            <p:cNvPicPr preferRelativeResize="0"/>
            <p:nvPr/>
          </p:nvPicPr>
          <p:blipFill rotWithShape="1">
            <a:blip r:embed="rId3"/>
            <a:srcRect l="72754" t="93866" b="419"/>
            <a:stretch/>
          </p:blipFill>
          <p:spPr>
            <a:xfrm>
              <a:off x="9432801" y="5946923"/>
              <a:ext cx="1787425" cy="2109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4C9AD153-2BD2-BEB8-A1BF-AFF03D6D7DDB}"/>
                </a:ext>
              </a:extLst>
            </p:cNvPr>
            <p:cNvGrpSpPr/>
            <p:nvPr/>
          </p:nvGrpSpPr>
          <p:grpSpPr>
            <a:xfrm>
              <a:off x="9681393" y="5917924"/>
              <a:ext cx="210921" cy="210921"/>
              <a:chOff x="7871302" y="5702141"/>
              <a:chExt cx="330518" cy="330518"/>
            </a:xfrm>
          </p:grpSpPr>
          <p:sp>
            <p:nvSpPr>
              <p:cNvPr id="8" name="Ellipse 7">
                <a:extLst>
                  <a:ext uri="{FF2B5EF4-FFF2-40B4-BE49-F238E27FC236}">
                    <a16:creationId xmlns:a16="http://schemas.microsoft.com/office/drawing/2014/main" id="{9F912499-8E34-90A8-33C9-732F925B08DA}"/>
                  </a:ext>
                </a:extLst>
              </p:cNvPr>
              <p:cNvSpPr/>
              <p:nvPr/>
            </p:nvSpPr>
            <p:spPr>
              <a:xfrm>
                <a:off x="7934961" y="5765800"/>
                <a:ext cx="203200" cy="203200"/>
              </a:xfrm>
              <a:prstGeom prst="ellipse">
                <a:avLst/>
              </a:prstGeom>
              <a:noFill/>
              <a:ln w="9525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 dirty="0"/>
              </a:p>
            </p:txBody>
          </p:sp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AD3D0A12-60C1-7E56-15CA-43A7E213A4F5}"/>
                  </a:ext>
                </a:extLst>
              </p:cNvPr>
              <p:cNvSpPr/>
              <p:nvPr/>
            </p:nvSpPr>
            <p:spPr>
              <a:xfrm>
                <a:off x="7871302" y="5702141"/>
                <a:ext cx="330518" cy="330518"/>
              </a:xfrm>
              <a:prstGeom prst="ellipse">
                <a:avLst/>
              </a:prstGeom>
              <a:noFill/>
              <a:ln w="9525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 dirty="0"/>
              </a:p>
            </p:txBody>
          </p: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7EE51EA-4046-9615-FEC0-93B639288015}"/>
              </a:ext>
            </a:extLst>
          </p:cNvPr>
          <p:cNvSpPr/>
          <p:nvPr/>
        </p:nvSpPr>
        <p:spPr>
          <a:xfrm>
            <a:off x="6522720" y="6146661"/>
            <a:ext cx="1955800" cy="33520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Google Shape;378;p24" descr="Une image contenant objet d’extérieur, couteau&#10;&#10;Description générée automatiquement">
            <a:extLst>
              <a:ext uri="{FF2B5EF4-FFF2-40B4-BE49-F238E27FC236}">
                <a16:creationId xmlns:a16="http://schemas.microsoft.com/office/drawing/2014/main" id="{D0C8FF12-8901-E3BB-FA62-32A20C4B645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37895" t="17041" r="49211" b="16993"/>
          <a:stretch/>
        </p:blipFill>
        <p:spPr>
          <a:xfrm rot="19802651">
            <a:off x="6748995" y="5617489"/>
            <a:ext cx="121150" cy="825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DE3FC6D-705A-23D6-D81F-38EEC8BB1B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793" t="86261" b="5365"/>
          <a:stretch/>
        </p:blipFill>
        <p:spPr>
          <a:xfrm>
            <a:off x="814226" y="3239576"/>
            <a:ext cx="3712960" cy="1016329"/>
          </a:xfrm>
          <a:prstGeom prst="rect">
            <a:avLst/>
          </a:prstGeom>
        </p:spPr>
      </p:pic>
      <p:sp>
        <p:nvSpPr>
          <p:cNvPr id="324" name="Google Shape;324;p39" descr="Il s’agit d’une image d’un bureau avec les ordinateurs portables et de personnes travaillant."/>
          <p:cNvSpPr/>
          <p:nvPr/>
        </p:nvSpPr>
        <p:spPr>
          <a:xfrm>
            <a:off x="0" y="142880"/>
            <a:ext cx="12192000" cy="1251611"/>
          </a:xfrm>
          <a:prstGeom prst="rect">
            <a:avLst/>
          </a:prstGeom>
          <a:gradFill>
            <a:gsLst>
              <a:gs pos="0">
                <a:srgbClr val="7CEFD8">
                  <a:alpha val="78039"/>
                </a:srgbClr>
              </a:gs>
              <a:gs pos="1000">
                <a:srgbClr val="7CEFD8">
                  <a:alpha val="78039"/>
                </a:srgbClr>
              </a:gs>
              <a:gs pos="61000">
                <a:srgbClr val="6672E4">
                  <a:alpha val="83137"/>
                </a:srgbClr>
              </a:gs>
              <a:gs pos="98000">
                <a:srgbClr val="882BE5">
                  <a:alpha val="65098"/>
                </a:srgbClr>
              </a:gs>
              <a:gs pos="100000">
                <a:srgbClr val="882BE5">
                  <a:alpha val="65098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39"/>
          <p:cNvSpPr txBox="1"/>
          <p:nvPr/>
        </p:nvSpPr>
        <p:spPr>
          <a:xfrm>
            <a:off x="1470566" y="194649"/>
            <a:ext cx="9455515" cy="66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r-FR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Personnalisation de la barre des tâches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39"/>
          <p:cNvSpPr txBox="1"/>
          <p:nvPr/>
        </p:nvSpPr>
        <p:spPr>
          <a:xfrm>
            <a:off x="5318804" y="824486"/>
            <a:ext cx="217803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Capture d’écran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7" name="Google Shape;327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50000" y="6367000"/>
            <a:ext cx="2242000" cy="4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9"/>
          <p:cNvSpPr txBox="1"/>
          <p:nvPr/>
        </p:nvSpPr>
        <p:spPr>
          <a:xfrm>
            <a:off x="15828" y="1460058"/>
            <a:ext cx="120081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fr-F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capture d’écran permet de capturer la page ou l’espace de travail actif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" name="Google Shape;329;p39"/>
          <p:cNvGrpSpPr/>
          <p:nvPr/>
        </p:nvGrpSpPr>
        <p:grpSpPr>
          <a:xfrm>
            <a:off x="8554549" y="1881232"/>
            <a:ext cx="432360" cy="347870"/>
            <a:chOff x="3819310" y="5203408"/>
            <a:chExt cx="432360" cy="347870"/>
          </a:xfrm>
        </p:grpSpPr>
        <p:sp>
          <p:nvSpPr>
            <p:cNvPr id="330" name="Google Shape;330;p39"/>
            <p:cNvSpPr/>
            <p:nvPr/>
          </p:nvSpPr>
          <p:spPr>
            <a:xfrm>
              <a:off x="3819310" y="5203408"/>
              <a:ext cx="337930" cy="347870"/>
            </a:xfrm>
            <a:prstGeom prst="ellipse">
              <a:avLst/>
            </a:prstGeom>
            <a:solidFill>
              <a:srgbClr val="FF7C80">
                <a:alpha val="6274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9"/>
            <p:cNvSpPr txBox="1"/>
            <p:nvPr/>
          </p:nvSpPr>
          <p:spPr>
            <a:xfrm>
              <a:off x="3834226" y="5223454"/>
              <a:ext cx="4174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pic>
        <p:nvPicPr>
          <p:cNvPr id="332" name="Google Shape;332;p39"/>
          <p:cNvPicPr preferRelativeResize="0"/>
          <p:nvPr/>
        </p:nvPicPr>
        <p:blipFill>
          <a:blip r:embed="rId3"/>
          <a:srcRect/>
          <a:stretch/>
        </p:blipFill>
        <p:spPr>
          <a:xfrm>
            <a:off x="5463788" y="2383004"/>
            <a:ext cx="6560166" cy="36900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4" name="Google Shape;334;p39"/>
          <p:cNvGrpSpPr/>
          <p:nvPr/>
        </p:nvGrpSpPr>
        <p:grpSpPr>
          <a:xfrm>
            <a:off x="2231825" y="4472852"/>
            <a:ext cx="438881" cy="347870"/>
            <a:chOff x="4526965" y="5133566"/>
            <a:chExt cx="438881" cy="347870"/>
          </a:xfrm>
        </p:grpSpPr>
        <p:sp>
          <p:nvSpPr>
            <p:cNvPr id="335" name="Google Shape;335;p39"/>
            <p:cNvSpPr/>
            <p:nvPr/>
          </p:nvSpPr>
          <p:spPr>
            <a:xfrm>
              <a:off x="4526965" y="5133566"/>
              <a:ext cx="337930" cy="347870"/>
            </a:xfrm>
            <a:prstGeom prst="ellipse">
              <a:avLst/>
            </a:prstGeom>
            <a:solidFill>
              <a:srgbClr val="FF7C80">
                <a:alpha val="6274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9"/>
            <p:cNvSpPr txBox="1"/>
            <p:nvPr/>
          </p:nvSpPr>
          <p:spPr>
            <a:xfrm>
              <a:off x="4548402" y="5160207"/>
              <a:ext cx="4174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dirty="0"/>
            </a:p>
          </p:txBody>
        </p:sp>
      </p:grpSp>
      <p:sp>
        <p:nvSpPr>
          <p:cNvPr id="338" name="Google Shape;338;p39"/>
          <p:cNvSpPr/>
          <p:nvPr/>
        </p:nvSpPr>
        <p:spPr>
          <a:xfrm>
            <a:off x="1968727" y="3351888"/>
            <a:ext cx="703722" cy="674994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4" descr="Il s’agit d’une image d’un bureau avec les ordinateurs portables et de personnes travaillant."/>
          <p:cNvSpPr/>
          <p:nvPr/>
        </p:nvSpPr>
        <p:spPr>
          <a:xfrm>
            <a:off x="0" y="99531"/>
            <a:ext cx="12192000" cy="1251611"/>
          </a:xfrm>
          <a:prstGeom prst="rect">
            <a:avLst/>
          </a:prstGeom>
          <a:gradFill>
            <a:gsLst>
              <a:gs pos="0">
                <a:srgbClr val="7CEFD8">
                  <a:alpha val="78039"/>
                </a:srgbClr>
              </a:gs>
              <a:gs pos="1000">
                <a:srgbClr val="7CEFD8">
                  <a:alpha val="78039"/>
                </a:srgbClr>
              </a:gs>
              <a:gs pos="61000">
                <a:srgbClr val="6672E4">
                  <a:alpha val="83137"/>
                </a:srgbClr>
              </a:gs>
              <a:gs pos="98000">
                <a:srgbClr val="882BE5">
                  <a:alpha val="65098"/>
                </a:srgbClr>
              </a:gs>
              <a:gs pos="100000">
                <a:srgbClr val="882BE5">
                  <a:alpha val="65098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4"/>
          <p:cNvSpPr txBox="1"/>
          <p:nvPr/>
        </p:nvSpPr>
        <p:spPr>
          <a:xfrm>
            <a:off x="966948" y="111092"/>
            <a:ext cx="11225052" cy="95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r-FR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 Le stylet actif sur Microsoft Windows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24"/>
          <p:cNvSpPr txBox="1"/>
          <p:nvPr/>
        </p:nvSpPr>
        <p:spPr>
          <a:xfrm>
            <a:off x="3292216" y="674539"/>
            <a:ext cx="622212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Utilisation avec Microsoft Office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3" name="Google Shape;37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50000" y="6367000"/>
            <a:ext cx="2242000" cy="491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4" name="Google Shape;374;p24"/>
          <p:cNvGrpSpPr/>
          <p:nvPr/>
        </p:nvGrpSpPr>
        <p:grpSpPr>
          <a:xfrm>
            <a:off x="915097" y="1883462"/>
            <a:ext cx="9932362" cy="3615599"/>
            <a:chOff x="915097" y="1883462"/>
            <a:chExt cx="9932362" cy="3615599"/>
          </a:xfrm>
        </p:grpSpPr>
        <p:grpSp>
          <p:nvGrpSpPr>
            <p:cNvPr id="375" name="Google Shape;375;p24"/>
            <p:cNvGrpSpPr/>
            <p:nvPr/>
          </p:nvGrpSpPr>
          <p:grpSpPr>
            <a:xfrm>
              <a:off x="6983217" y="2482216"/>
              <a:ext cx="3864242" cy="2364505"/>
              <a:chOff x="6835678" y="1834517"/>
              <a:chExt cx="3864242" cy="2364505"/>
            </a:xfrm>
          </p:grpSpPr>
          <p:pic>
            <p:nvPicPr>
              <p:cNvPr id="376" name="Google Shape;376;p2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6835678" y="1834517"/>
                <a:ext cx="3864242" cy="23645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7" name="Google Shape;377;p2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6990317" y="1998598"/>
                <a:ext cx="3461657" cy="193551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78" name="Google Shape;378;p24" descr="Une image contenant objet d’extérieur, couteau&#10;&#10;Description générée automatiquement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20491598">
              <a:off x="8690502" y="2196437"/>
              <a:ext cx="1924258" cy="25641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9" name="Google Shape;379;p24"/>
            <p:cNvSpPr txBox="1"/>
            <p:nvPr/>
          </p:nvSpPr>
          <p:spPr>
            <a:xfrm>
              <a:off x="8335572" y="1883462"/>
              <a:ext cx="1178767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-FR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Stylet actif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0" name="Google Shape;380;p24"/>
            <p:cNvGrpSpPr/>
            <p:nvPr/>
          </p:nvGrpSpPr>
          <p:grpSpPr>
            <a:xfrm>
              <a:off x="915097" y="2540537"/>
              <a:ext cx="4122124" cy="2958524"/>
              <a:chOff x="581667" y="2301696"/>
              <a:chExt cx="4122124" cy="2958524"/>
            </a:xfrm>
          </p:grpSpPr>
          <p:grpSp>
            <p:nvGrpSpPr>
              <p:cNvPr id="381" name="Google Shape;381;p24"/>
              <p:cNvGrpSpPr/>
              <p:nvPr/>
            </p:nvGrpSpPr>
            <p:grpSpPr>
              <a:xfrm>
                <a:off x="581667" y="2301696"/>
                <a:ext cx="4122124" cy="2958524"/>
                <a:chOff x="339634" y="1865278"/>
                <a:chExt cx="4122124" cy="2958524"/>
              </a:xfrm>
            </p:grpSpPr>
            <p:pic>
              <p:nvPicPr>
                <p:cNvPr id="382" name="Google Shape;382;p24"/>
                <p:cNvPicPr preferRelativeResize="0"/>
                <p:nvPr/>
              </p:nvPicPr>
              <p:blipFill>
                <a:blip r:embed="rId7"/>
                <a:srcRect/>
                <a:stretch/>
              </p:blipFill>
              <p:spPr>
                <a:xfrm>
                  <a:off x="339634" y="1865278"/>
                  <a:ext cx="3864242" cy="224786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83" name="Google Shape;383;p24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/>
                <a:stretch/>
              </p:blipFill>
              <p:spPr>
                <a:xfrm>
                  <a:off x="1009822" y="2559465"/>
                  <a:ext cx="777669" cy="6967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84" name="Google Shape;384;p24"/>
                <p:cNvSpPr txBox="1"/>
                <p:nvPr/>
              </p:nvSpPr>
              <p:spPr>
                <a:xfrm>
                  <a:off x="339634" y="4177512"/>
                  <a:ext cx="4122124" cy="6462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285750" marR="0" lvl="0" indent="-285750" algn="just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Noto Sans Symbols"/>
                    <a:buChar char="⮚"/>
                  </a:pPr>
                  <a:r>
                    <a:rPr lang="fr-FR"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Faire </a:t>
                  </a:r>
                  <a:r>
                    <a:rPr lang="fr-FR" sz="1800" b="0" i="0" u="none" strike="noStrike" cap="none">
                      <a:solidFill>
                        <a:srgbClr val="00B0F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défiler</a:t>
                  </a:r>
                  <a:r>
                    <a:rPr lang="fr-FR"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les slides avec les </a:t>
                  </a:r>
                  <a:r>
                    <a:rPr lang="fr-FR" sz="1800" b="0" i="0" u="none" strike="noStrike" cap="none">
                      <a:solidFill>
                        <a:srgbClr val="00B0F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doigts</a:t>
                  </a: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285750" marR="0" lvl="0" indent="-285750" algn="just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Noto Sans Symbols"/>
                    <a:buChar char="⮚"/>
                  </a:pPr>
                  <a:r>
                    <a:rPr lang="fr-FR" sz="1800" b="0" i="0" u="none" strike="noStrike" cap="none">
                      <a:solidFill>
                        <a:srgbClr val="00B0F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Sélectionner</a:t>
                  </a:r>
                  <a:r>
                    <a:rPr lang="fr-FR"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avec les doigts</a:t>
                  </a: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385" name="Google Shape;385;p24" descr="Une image contenant texte&#10;&#10;Description générée automatiquement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2907074" y="2995883"/>
                <a:ext cx="823216" cy="69675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6" name="Google Shape;386;p24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2123147" y="2983424"/>
                <a:ext cx="719086" cy="7216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387" name="Google Shape;387;p2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70208" y="3583099"/>
            <a:ext cx="1141500" cy="815079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4"/>
          <p:cNvSpPr txBox="1"/>
          <p:nvPr/>
        </p:nvSpPr>
        <p:spPr>
          <a:xfrm>
            <a:off x="6983217" y="4824546"/>
            <a:ext cx="506224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fr-FR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Ecrire et dessiner 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avec le stylet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fr-FR" sz="1800" b="0" i="0" u="none" strike="noStrike" cap="none">
                <a:solidFill>
                  <a:srgbClr val="7D4BC9"/>
                </a:solidFill>
                <a:latin typeface="Calibri"/>
                <a:ea typeface="Calibri"/>
                <a:cs typeface="Calibri"/>
                <a:sym typeface="Calibri"/>
              </a:rPr>
              <a:t>Gommer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avec la paume ou le dos de </a:t>
            </a:r>
            <a:r>
              <a:rPr lang="fr-FR" sz="1800" b="0" i="0" u="none" strike="noStrike" cap="none">
                <a:solidFill>
                  <a:srgbClr val="7D4BC9"/>
                </a:solidFill>
                <a:latin typeface="Calibri"/>
                <a:ea typeface="Calibri"/>
                <a:cs typeface="Calibri"/>
                <a:sym typeface="Calibri"/>
              </a:rPr>
              <a:t>la main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fr-FR" sz="18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Zoomer/Dézoomer 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avec les doigts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l s’agit d’une image d’un bureau avec les ordinateurs portables et de personnes travaillant." id="394" name="Google Shape;394;p41"/>
          <p:cNvSpPr/>
          <p:nvPr/>
        </p:nvSpPr>
        <p:spPr>
          <a:xfrm>
            <a:off x="0" y="99531"/>
            <a:ext cx="12192000" cy="1251611"/>
          </a:xfrm>
          <a:prstGeom prst="rect">
            <a:avLst/>
          </a:prstGeom>
          <a:gradFill>
            <a:gsLst>
              <a:gs pos="0">
                <a:srgbClr val="7CEFD8">
                  <a:alpha val="78039"/>
                </a:srgbClr>
              </a:gs>
              <a:gs pos="1000">
                <a:srgbClr val="7CEFD8">
                  <a:alpha val="78039"/>
                </a:srgbClr>
              </a:gs>
              <a:gs pos="61000">
                <a:srgbClr val="6672E4">
                  <a:alpha val="83137"/>
                </a:srgbClr>
              </a:gs>
              <a:gs pos="98000">
                <a:srgbClr val="882BE5">
                  <a:alpha val="65098"/>
                </a:srgbClr>
              </a:gs>
              <a:gs pos="100000">
                <a:srgbClr val="882BE5">
                  <a:alpha val="65098"/>
                </a:srgbClr>
              </a:gs>
            </a:gsLst>
            <a:lin ang="5400000" scaled="0"/>
          </a:gradFill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41"/>
          <p:cNvSpPr txBox="1"/>
          <p:nvPr/>
        </p:nvSpPr>
        <p:spPr>
          <a:xfrm>
            <a:off x="966948" y="111092"/>
            <a:ext cx="11225052" cy="958453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cap="none" i="0" lang="fr-FR" strike="noStrike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5) Manipuler et annoter un PDF avec Foxit Reader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41"/>
          <p:cNvSpPr txBox="1"/>
          <p:nvPr/>
        </p:nvSpPr>
        <p:spPr>
          <a:xfrm>
            <a:off x="3688639" y="674539"/>
            <a:ext cx="4814721" cy="46166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cap="none" i="0" lang="fr-FR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Ouvrir un PDF et naviguer dans Foxit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7" name="Google Shape;397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3184" y="6467415"/>
            <a:ext cx="1786513" cy="391248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41"/>
          <p:cNvSpPr txBox="1"/>
          <p:nvPr/>
        </p:nvSpPr>
        <p:spPr>
          <a:xfrm>
            <a:off x="71428" y="1705316"/>
            <a:ext cx="3388881" cy="64629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-285750" lvl="0" marL="2857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0" cap="none" i="0" lang="fr-FR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Trouver le pdf </a:t>
            </a:r>
            <a:r>
              <a:rPr b="0" cap="none" i="0" lang="fr-FR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depuis Foxit dans les fichiers de l’ordinateur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9" name="Google Shape;399;p41"/>
          <p:cNvGrpSpPr/>
          <p:nvPr/>
        </p:nvGrpSpPr>
        <p:grpSpPr>
          <a:xfrm>
            <a:off x="328365" y="2721563"/>
            <a:ext cx="3020796" cy="3023952"/>
            <a:chOff x="216855" y="2529904"/>
            <a:chExt cx="3401624" cy="3405178"/>
          </a:xfrm>
        </p:grpSpPr>
        <p:pic>
          <p:nvPicPr>
            <p:cNvPr id="400" name="Google Shape;400;p41"/>
            <p:cNvPicPr preferRelativeResize="0"/>
            <p:nvPr/>
          </p:nvPicPr>
          <p:blipFill rotWithShape="1">
            <a:blip r:embed="rId4">
              <a:alphaModFix/>
            </a:blip>
            <a:srcRect b="32" r="140"/>
            <a:stretch/>
          </p:blipFill>
          <p:spPr>
            <a:xfrm>
              <a:off x="216855" y="2529904"/>
              <a:ext cx="3401624" cy="3405178"/>
            </a:xfrm>
            <a:prstGeom prst="rect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type="none" w="sm"/>
              <a:tailEnd len="sm" type="none" w="sm"/>
            </a:ln>
          </p:spPr>
        </p:pic>
        <p:sp>
          <p:nvSpPr>
            <p:cNvPr id="401" name="Google Shape;401;p41"/>
            <p:cNvSpPr/>
            <p:nvPr/>
          </p:nvSpPr>
          <p:spPr>
            <a:xfrm>
              <a:off x="1766434" y="3713419"/>
              <a:ext cx="1058690" cy="269316"/>
            </a:xfrm>
            <a:prstGeom prst="rect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2" name="Google Shape;402;p41"/>
          <p:cNvSpPr txBox="1"/>
          <p:nvPr/>
        </p:nvSpPr>
        <p:spPr>
          <a:xfrm>
            <a:off x="4340784" y="1672362"/>
            <a:ext cx="3286647" cy="64629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-285750" lvl="0" marL="2857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0" cap="none" i="0" lang="fr-FR" strike="noStrike" sz="18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Scroller les pages : </a:t>
            </a:r>
            <a:r>
              <a:rPr b="0" cap="none" i="0" lang="fr-FR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défilant à l’intérieur des pages</a:t>
            </a:r>
            <a:endParaRPr b="0" cap="none" i="0" strike="noStrike" sz="1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3" name="Google Shape;403;p41"/>
          <p:cNvGrpSpPr/>
          <p:nvPr/>
        </p:nvGrpSpPr>
        <p:grpSpPr>
          <a:xfrm>
            <a:off x="3265644" y="2435207"/>
            <a:ext cx="6520143" cy="3304390"/>
            <a:chOff x="3076077" y="2624774"/>
            <a:chExt cx="6520143" cy="3304390"/>
          </a:xfrm>
        </p:grpSpPr>
        <p:pic>
          <p:nvPicPr>
            <p:cNvPr id="404" name="Google Shape;404;p41"/>
            <p:cNvPicPr preferRelativeResize="0"/>
            <p:nvPr/>
          </p:nvPicPr>
          <p:blipFill rotWithShape="1">
            <a:blip r:embed="rId5">
              <a:alphaModFix/>
            </a:blip>
            <a:srcRect l="43"/>
            <a:stretch/>
          </p:blipFill>
          <p:spPr>
            <a:xfrm>
              <a:off x="3611947" y="2910467"/>
              <a:ext cx="5160335" cy="3018697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type="none" w="sm"/>
              <a:tailEnd len="sm" type="none" w="sm"/>
            </a:ln>
          </p:spPr>
        </p:pic>
        <p:pic>
          <p:nvPicPr>
            <p:cNvPr id="405" name="Google Shape;405;p4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976736" y="4833739"/>
              <a:ext cx="266373" cy="2564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6" name="Google Shape;406;p4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482412" y="4409084"/>
              <a:ext cx="266373" cy="2564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7" name="Google Shape;407;p41"/>
            <p:cNvSpPr/>
            <p:nvPr/>
          </p:nvSpPr>
          <p:spPr>
            <a:xfrm>
              <a:off x="4256545" y="4714646"/>
              <a:ext cx="465206" cy="465206"/>
            </a:xfrm>
            <a:prstGeom prst="ellipse">
              <a:avLst/>
            </a:prstGeom>
            <a:noFill/>
            <a:ln cap="flat" cmpd="sng" w="57150">
              <a:solidFill>
                <a:srgbClr val="00B050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41"/>
            <p:cNvSpPr/>
            <p:nvPr/>
          </p:nvSpPr>
          <p:spPr>
            <a:xfrm>
              <a:off x="7949046" y="4283149"/>
              <a:ext cx="465206" cy="465206"/>
            </a:xfrm>
            <a:prstGeom prst="ellipse">
              <a:avLst/>
            </a:prstGeom>
            <a:noFill/>
            <a:ln cap="flat" cmpd="sng" w="57150">
              <a:solidFill>
                <a:srgbClr val="00B050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Une image contenant objet d’extérieur, couteau&#10;&#10;Description générée automatiquement" id="409" name="Google Shape;409;p4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-1470685">
              <a:off x="3482427" y="3178172"/>
              <a:ext cx="1801049" cy="2350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ne image contenant objet d’extérieur, couteau&#10;&#10;Description générée automatiquement" id="410" name="Google Shape;410;p4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900000">
              <a:off x="7522102" y="2817857"/>
              <a:ext cx="1801049" cy="234723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1" name="Google Shape;411;p41"/>
          <p:cNvSpPr txBox="1"/>
          <p:nvPr/>
        </p:nvSpPr>
        <p:spPr>
          <a:xfrm>
            <a:off x="186948" y="5899442"/>
            <a:ext cx="3225323" cy="64629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just" indent="-285750" lvl="0" marL="2857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0" cap="none" i="0" lang="fr-FR" strike="noStrike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 chercher le PDF dans l’explorateur de fichiers et faire clic droit &gt; Ouvrir Avec &gt; Foxit Reader</a:t>
            </a:r>
            <a:endParaRPr b="0" cap="none" i="0" strike="noStrike" sz="12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2" name="Google Shape;412;p41"/>
          <p:cNvCxnSpPr/>
          <p:nvPr/>
        </p:nvCxnSpPr>
        <p:spPr>
          <a:xfrm>
            <a:off x="3571458" y="1748467"/>
            <a:ext cx="0" cy="445601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id="413" name="Google Shape;413;p41"/>
          <p:cNvCxnSpPr/>
          <p:nvPr/>
        </p:nvCxnSpPr>
        <p:spPr>
          <a:xfrm>
            <a:off x="9177460" y="1748467"/>
            <a:ext cx="0" cy="445601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type="none" w="sm"/>
            <a:tailEnd len="sm" type="none" w="sm"/>
          </a:ln>
        </p:spPr>
      </p:cxnSp>
      <p:pic>
        <p:nvPicPr>
          <p:cNvPr id="414" name="Google Shape;414;p41"/>
          <p:cNvPicPr preferRelativeResize="0"/>
          <p:nvPr/>
        </p:nvPicPr>
        <p:blipFill rotWithShape="1">
          <a:blip r:embed="rId8">
            <a:alphaModFix/>
          </a:blip>
          <a:srcRect b="22" t="112"/>
          <a:stretch/>
        </p:blipFill>
        <p:spPr>
          <a:xfrm>
            <a:off x="9426754" y="2435207"/>
            <a:ext cx="2405662" cy="3633118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type="none" w="sm"/>
            <a:tailEnd len="sm" type="none" w="sm"/>
          </a:ln>
        </p:spPr>
      </p:pic>
      <p:sp>
        <p:nvSpPr>
          <p:cNvPr id="415" name="Google Shape;415;p41"/>
          <p:cNvSpPr/>
          <p:nvPr/>
        </p:nvSpPr>
        <p:spPr>
          <a:xfrm>
            <a:off x="9333170" y="2885643"/>
            <a:ext cx="429910" cy="42991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cap="none" i="0" strike="noStrike" sz="1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41"/>
          <p:cNvSpPr txBox="1"/>
          <p:nvPr/>
        </p:nvSpPr>
        <p:spPr>
          <a:xfrm>
            <a:off x="9363582" y="1690990"/>
            <a:ext cx="2244836" cy="64629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-285750" lvl="0" marL="2857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0" cap="none" i="0" lang="fr-FR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Afficher l’aperçu des pages</a:t>
            </a:r>
            <a:endParaRPr b="0" cap="none" i="0" strike="noStrike" sz="14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2" descr="Il s’agit d’une image d’un bureau avec les ordinateurs portables et de personnes travaillant."/>
          <p:cNvSpPr/>
          <p:nvPr/>
        </p:nvSpPr>
        <p:spPr>
          <a:xfrm>
            <a:off x="0" y="29117"/>
            <a:ext cx="12192000" cy="1251611"/>
          </a:xfrm>
          <a:prstGeom prst="rect">
            <a:avLst/>
          </a:prstGeom>
          <a:gradFill>
            <a:gsLst>
              <a:gs pos="0">
                <a:srgbClr val="7CEFD8">
                  <a:alpha val="78039"/>
                </a:srgbClr>
              </a:gs>
              <a:gs pos="1000">
                <a:srgbClr val="7CEFD8">
                  <a:alpha val="78039"/>
                </a:srgbClr>
              </a:gs>
              <a:gs pos="61000">
                <a:srgbClr val="6672E4">
                  <a:alpha val="83137"/>
                </a:srgbClr>
              </a:gs>
              <a:gs pos="98000">
                <a:srgbClr val="882BE5">
                  <a:alpha val="65098"/>
                </a:srgbClr>
              </a:gs>
              <a:gs pos="100000">
                <a:srgbClr val="882BE5">
                  <a:alpha val="65098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42"/>
          <p:cNvSpPr txBox="1"/>
          <p:nvPr/>
        </p:nvSpPr>
        <p:spPr>
          <a:xfrm>
            <a:off x="966948" y="111092"/>
            <a:ext cx="11225052" cy="95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r-FR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5) Manipuler et annoter un PDF avec Foxit Reader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42"/>
          <p:cNvSpPr txBox="1"/>
          <p:nvPr/>
        </p:nvSpPr>
        <p:spPr>
          <a:xfrm>
            <a:off x="3292216" y="674539"/>
            <a:ext cx="622212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Ouvrir un PDF et naviguer dans Foxit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5" name="Google Shape;425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50000" y="6367000"/>
            <a:ext cx="2242000" cy="4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42"/>
          <p:cNvSpPr txBox="1"/>
          <p:nvPr/>
        </p:nvSpPr>
        <p:spPr>
          <a:xfrm>
            <a:off x="517859" y="3519646"/>
            <a:ext cx="661424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Onglet « Afficher » : gérer l’affichage du document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7" name="Google Shape;427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3981" y="2242111"/>
            <a:ext cx="2676311" cy="89876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28" name="Google Shape;428;p42"/>
          <p:cNvSpPr/>
          <p:nvPr/>
        </p:nvSpPr>
        <p:spPr>
          <a:xfrm>
            <a:off x="1803198" y="2352068"/>
            <a:ext cx="1232070" cy="1064687"/>
          </a:xfrm>
          <a:prstGeom prst="ellipse">
            <a:avLst/>
          </a:prstGeom>
          <a:solidFill>
            <a:srgbClr val="FFC000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42"/>
          <p:cNvSpPr txBox="1"/>
          <p:nvPr/>
        </p:nvSpPr>
        <p:spPr>
          <a:xfrm>
            <a:off x="517859" y="1589768"/>
            <a:ext cx="464750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Effectuer une recherche par mot clé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42"/>
          <p:cNvSpPr txBox="1"/>
          <p:nvPr/>
        </p:nvSpPr>
        <p:spPr>
          <a:xfrm>
            <a:off x="517859" y="5357817"/>
            <a:ext cx="412212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fr-FR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Changer le mode d’affichage</a:t>
            </a: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fr-FR" sz="1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Rotation du document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fr-FR" sz="18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Activer le mode présentation</a:t>
            </a:r>
            <a:endParaRPr sz="1800" b="0" i="0" u="none" strike="noStrike" cap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1" name="Google Shape;431;p42"/>
          <p:cNvGrpSpPr/>
          <p:nvPr/>
        </p:nvGrpSpPr>
        <p:grpSpPr>
          <a:xfrm>
            <a:off x="517859" y="3969064"/>
            <a:ext cx="10402745" cy="1232101"/>
            <a:chOff x="517859" y="3717129"/>
            <a:chExt cx="10402745" cy="1232101"/>
          </a:xfrm>
        </p:grpSpPr>
        <p:grpSp>
          <p:nvGrpSpPr>
            <p:cNvPr id="432" name="Google Shape;432;p42"/>
            <p:cNvGrpSpPr/>
            <p:nvPr/>
          </p:nvGrpSpPr>
          <p:grpSpPr>
            <a:xfrm>
              <a:off x="517859" y="3717129"/>
              <a:ext cx="10402745" cy="1232101"/>
              <a:chOff x="832401" y="2742457"/>
              <a:chExt cx="9948667" cy="1178320"/>
            </a:xfrm>
          </p:grpSpPr>
          <p:pic>
            <p:nvPicPr>
              <p:cNvPr id="433" name="Google Shape;433;p42"/>
              <p:cNvPicPr preferRelativeResize="0"/>
              <p:nvPr/>
            </p:nvPicPr>
            <p:blipFill rotWithShape="1">
              <a:blip r:embed="rId5">
                <a:alphaModFix/>
              </a:blip>
              <a:srcRect r="34145"/>
              <a:stretch/>
            </p:blipFill>
            <p:spPr>
              <a:xfrm>
                <a:off x="832401" y="2742457"/>
                <a:ext cx="9948667" cy="105490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34" name="Google Shape;434;p42"/>
              <p:cNvSpPr/>
              <p:nvPr/>
            </p:nvSpPr>
            <p:spPr>
              <a:xfrm>
                <a:off x="5742878" y="2989651"/>
                <a:ext cx="1126273" cy="931126"/>
              </a:xfrm>
              <a:prstGeom prst="rect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42"/>
              <p:cNvSpPr/>
              <p:nvPr/>
            </p:nvSpPr>
            <p:spPr>
              <a:xfrm>
                <a:off x="4973444" y="2989651"/>
                <a:ext cx="658175" cy="931126"/>
              </a:xfrm>
              <a:prstGeom prst="rect">
                <a:avLst/>
              </a:prstGeom>
              <a:noFill/>
              <a:ln w="28575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6" name="Google Shape;436;p42"/>
            <p:cNvSpPr/>
            <p:nvPr/>
          </p:nvSpPr>
          <p:spPr>
            <a:xfrm>
              <a:off x="1682976" y="4002826"/>
              <a:ext cx="862492" cy="844580"/>
            </a:xfrm>
            <a:prstGeom prst="rect">
              <a:avLst/>
            </a:prstGeom>
            <a:noFill/>
            <a:ln w="28575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l s’agit d’une image d’un bureau avec les ordinateurs portables et de personnes travaillant." id="442" name="Google Shape;442;p43"/>
          <p:cNvSpPr/>
          <p:nvPr/>
        </p:nvSpPr>
        <p:spPr>
          <a:xfrm>
            <a:off x="0" y="29117"/>
            <a:ext cx="12192000" cy="1251611"/>
          </a:xfrm>
          <a:prstGeom prst="rect">
            <a:avLst/>
          </a:prstGeom>
          <a:gradFill>
            <a:gsLst>
              <a:gs pos="0">
                <a:srgbClr val="7CEFD8">
                  <a:alpha val="78039"/>
                </a:srgbClr>
              </a:gs>
              <a:gs pos="1000">
                <a:srgbClr val="7CEFD8">
                  <a:alpha val="78039"/>
                </a:srgbClr>
              </a:gs>
              <a:gs pos="61000">
                <a:srgbClr val="6672E4">
                  <a:alpha val="83137"/>
                </a:srgbClr>
              </a:gs>
              <a:gs pos="98000">
                <a:srgbClr val="882BE5">
                  <a:alpha val="65098"/>
                </a:srgbClr>
              </a:gs>
              <a:gs pos="100000">
                <a:srgbClr val="882BE5">
                  <a:alpha val="65098"/>
                </a:srgbClr>
              </a:gs>
            </a:gsLst>
            <a:lin ang="5400000" scaled="0"/>
          </a:gradFill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43"/>
          <p:cNvSpPr txBox="1"/>
          <p:nvPr/>
        </p:nvSpPr>
        <p:spPr>
          <a:xfrm>
            <a:off x="966948" y="111092"/>
            <a:ext cx="11225052" cy="958453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cap="none" i="0" lang="fr-FR" strike="noStrike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5) Manipuler et annoter un PDF avec Foxit Reader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43"/>
          <p:cNvSpPr txBox="1"/>
          <p:nvPr/>
        </p:nvSpPr>
        <p:spPr>
          <a:xfrm>
            <a:off x="4775883" y="674539"/>
            <a:ext cx="2640233" cy="46166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cap="none" i="0" lang="fr-FR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Annoter sur le PDF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43"/>
          <p:cNvSpPr txBox="1"/>
          <p:nvPr/>
        </p:nvSpPr>
        <p:spPr>
          <a:xfrm>
            <a:off x="237390" y="1362703"/>
            <a:ext cx="6614242" cy="36929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just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i="0" lang="fr-FR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Onglet « Commentaire » : les outils d’annotation</a:t>
            </a:r>
            <a:endParaRPr b="1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7" name="Google Shape;447;p43"/>
          <p:cNvPicPr preferRelativeResize="0"/>
          <p:nvPr/>
        </p:nvPicPr>
        <p:blipFill rotWithShape="1">
          <a:blip r:embed="rId3">
            <a:alphaModFix/>
          </a:blip>
          <a:srcRect l="37679" r="47"/>
          <a:stretch/>
        </p:blipFill>
        <p:spPr>
          <a:xfrm>
            <a:off x="324153" y="2479976"/>
            <a:ext cx="2861771" cy="11420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449" name="Google Shape;449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4543" y="2479976"/>
            <a:ext cx="948748" cy="1623464"/>
          </a:xfrm>
          <a:prstGeom prst="rect">
            <a:avLst/>
          </a:prstGeom>
          <a:noFill/>
          <a:ln cap="flat" cmpd="sng" w="38100">
            <a:solidFill>
              <a:schemeClr val="bg1">
                <a:lumMod val="65000"/>
              </a:schemeClr>
            </a:solidFill>
            <a:prstDash val="solid"/>
            <a:round/>
            <a:headEnd len="sm" type="none" w="sm"/>
            <a:tailEnd len="sm" type="none" w="sm"/>
          </a:ln>
        </p:spPr>
      </p:pic>
      <p:pic>
        <p:nvPicPr>
          <p:cNvPr id="450" name="Google Shape;450;p43"/>
          <p:cNvPicPr preferRelativeResize="0"/>
          <p:nvPr/>
        </p:nvPicPr>
        <p:blipFill rotWithShape="1">
          <a:blip r:embed="rId3">
            <a:alphaModFix/>
          </a:blip>
          <a:srcRect l="48" r="76796"/>
          <a:stretch/>
        </p:blipFill>
        <p:spPr>
          <a:xfrm>
            <a:off x="6109910" y="2637828"/>
            <a:ext cx="1474202" cy="1582344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type="none" w="sm"/>
            <a:tailEnd len="sm" type="none" w="sm"/>
          </a:ln>
        </p:spPr>
      </p:pic>
      <p:sp>
        <p:nvSpPr>
          <p:cNvPr id="451" name="Google Shape;451;p43"/>
          <p:cNvSpPr txBox="1"/>
          <p:nvPr/>
        </p:nvSpPr>
        <p:spPr>
          <a:xfrm>
            <a:off x="69180" y="1896059"/>
            <a:ext cx="4031441" cy="52318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-285750" lvl="0" marL="2857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0" cap="none" dirty="0" i="0" lang="fr-FR" strike="noStrike" sz="14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Editer du texte sur une page du document, dactylographié ou écrit au stylet</a:t>
            </a:r>
            <a:endParaRPr b="0" cap="none" dirty="0" i="0" strike="noStrike" sz="140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2" name="Google Shape;452;p43"/>
          <p:cNvPicPr preferRelativeResize="0"/>
          <p:nvPr/>
        </p:nvPicPr>
        <p:blipFill rotWithShape="1">
          <a:blip r:embed="rId3">
            <a:alphaModFix/>
          </a:blip>
          <a:srcRect l="23678" r="65855"/>
          <a:stretch/>
        </p:blipFill>
        <p:spPr>
          <a:xfrm>
            <a:off x="9774293" y="2646293"/>
            <a:ext cx="666235" cy="1582344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type="none" w="sm"/>
            <a:tailEnd len="sm" type="none" w="sm"/>
          </a:ln>
        </p:spPr>
      </p:pic>
      <p:sp>
        <p:nvSpPr>
          <p:cNvPr id="455" name="Google Shape;455;p43"/>
          <p:cNvSpPr txBox="1"/>
          <p:nvPr/>
        </p:nvSpPr>
        <p:spPr>
          <a:xfrm>
            <a:off x="5209545" y="1813969"/>
            <a:ext cx="3055642" cy="52318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-285750" lvl="0" marL="2857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0" cap="none" dirty="0" i="0" lang="fr-FR" strike="noStrike" sz="14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Ajouter des éléments d’annotation aux textes d’origines</a:t>
            </a:r>
            <a:endParaRPr dirty="0"/>
          </a:p>
        </p:txBody>
      </p:sp>
      <p:sp>
        <p:nvSpPr>
          <p:cNvPr id="456" name="Google Shape;456;p43"/>
          <p:cNvSpPr txBox="1"/>
          <p:nvPr/>
        </p:nvSpPr>
        <p:spPr>
          <a:xfrm>
            <a:off x="8353251" y="1813969"/>
            <a:ext cx="2862640" cy="52322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-285750" lvl="0" marL="2857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0" cap="none" dirty="0" i="0" lang="fr-FR" strike="noStrike" sz="1400" u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Editer des notes/commentaires sur le doc</a:t>
            </a:r>
            <a:endParaRPr b="0" cap="none" dirty="0" i="0" strike="noStrike" sz="1400" u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7" name="Google Shape;457;p43"/>
          <p:cNvCxnSpPr>
            <a:cxnSpLocks/>
          </p:cNvCxnSpPr>
          <p:nvPr/>
        </p:nvCxnSpPr>
        <p:spPr>
          <a:xfrm>
            <a:off x="5121480" y="1813969"/>
            <a:ext cx="0" cy="504403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id="458" name="Google Shape;458;p43"/>
          <p:cNvCxnSpPr>
            <a:cxnSpLocks/>
          </p:cNvCxnSpPr>
          <p:nvPr/>
        </p:nvCxnSpPr>
        <p:spPr>
          <a:xfrm>
            <a:off x="8318806" y="1813969"/>
            <a:ext cx="0" cy="516669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type="none" w="sm"/>
            <a:tailEnd len="sm" type="none" w="sm"/>
          </a:ln>
        </p:spPr>
      </p:cxnSp>
      <p:pic>
        <p:nvPicPr>
          <p:cNvPr id="459" name="Google Shape;459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69563" y="5609413"/>
            <a:ext cx="2467592" cy="1120370"/>
          </a:xfrm>
          <a:prstGeom prst="rect">
            <a:avLst/>
          </a:prstGeom>
          <a:noFill/>
          <a:ln cap="flat" cmpd="sng" w="38100">
            <a:solidFill>
              <a:srgbClr val="595959"/>
            </a:solidFill>
            <a:prstDash val="solid"/>
            <a:round/>
            <a:headEnd len="sm" type="none" w="sm"/>
            <a:tailEnd len="sm" type="none" w="sm"/>
          </a:ln>
        </p:spPr>
      </p:pic>
      <p:pic>
        <p:nvPicPr>
          <p:cNvPr id="460" name="Google Shape;460;p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10010" y="5752241"/>
            <a:ext cx="1694896" cy="1005198"/>
          </a:xfrm>
          <a:prstGeom prst="rect">
            <a:avLst/>
          </a:prstGeom>
          <a:noFill/>
          <a:ln cap="flat" cmpd="sng" w="38100">
            <a:solidFill>
              <a:srgbClr val="595959"/>
            </a:solidFill>
            <a:prstDash val="solid"/>
            <a:round/>
            <a:headEnd len="sm" type="none" w="sm"/>
            <a:tailEnd len="sm" type="none" w="sm"/>
          </a:ln>
        </p:spPr>
      </p:pic>
      <p:pic>
        <p:nvPicPr>
          <p:cNvPr id="461" name="Google Shape;461;p4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7390" y="5656835"/>
            <a:ext cx="3090232" cy="1142042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sm" type="none" w="sm"/>
            <a:tailEnd len="sm" type="none" w="sm"/>
          </a:ln>
        </p:spPr>
      </p:pic>
      <p:sp>
        <p:nvSpPr>
          <p:cNvPr id="462" name="Google Shape;462;p43"/>
          <p:cNvSpPr txBox="1"/>
          <p:nvPr/>
        </p:nvSpPr>
        <p:spPr>
          <a:xfrm>
            <a:off x="3315956" y="4260250"/>
            <a:ext cx="1673409" cy="57704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-285750" lvl="0" marL="2857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0" cap="none" dirty="0" i="1" lang="fr-FR" strike="noStrike" sz="1050" u="non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Fenêtre d’outils pour modifier le texte dactylographié</a:t>
            </a:r>
            <a:endParaRPr dirty="0" i="1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Google Shape;462;p43">
            <a:extLst>
              <a:ext uri="{FF2B5EF4-FFF2-40B4-BE49-F238E27FC236}">
                <a16:creationId xmlns:a16="http://schemas.microsoft.com/office/drawing/2014/main" id="{50194A2D-4EA7-BE01-0A79-61A09F8CA391}"/>
              </a:ext>
            </a:extLst>
          </p:cNvPr>
          <p:cNvSpPr txBox="1"/>
          <p:nvPr/>
        </p:nvSpPr>
        <p:spPr>
          <a:xfrm>
            <a:off x="85565" y="5147086"/>
            <a:ext cx="1223903" cy="307736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-285750" lvl="0" marL="2857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0" cap="none" dirty="0" i="1" lang="fr-FR" strike="noStrike" u="non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Exemple</a:t>
            </a:r>
            <a:endParaRPr dirty="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Google Shape;455;p43">
            <a:extLst>
              <a:ext uri="{FF2B5EF4-FFF2-40B4-BE49-F238E27FC236}">
                <a16:creationId xmlns:a16="http://schemas.microsoft.com/office/drawing/2014/main" id="{98DB3564-EB2E-23FA-BFF8-137B589E2B55}"/>
              </a:ext>
            </a:extLst>
          </p:cNvPr>
          <p:cNvSpPr txBox="1"/>
          <p:nvPr/>
        </p:nvSpPr>
        <p:spPr>
          <a:xfrm>
            <a:off x="5209545" y="5147086"/>
            <a:ext cx="1224709" cy="307736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-285750" lvl="0" marL="2857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0" cap="none" dirty="0" i="1" lang="fr-FR" strike="noStrike" sz="1400" u="non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Exemple</a:t>
            </a:r>
            <a:endParaRPr dirty="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Google Shape;456;p43">
            <a:extLst>
              <a:ext uri="{FF2B5EF4-FFF2-40B4-BE49-F238E27FC236}">
                <a16:creationId xmlns:a16="http://schemas.microsoft.com/office/drawing/2014/main" id="{9A23973F-0F7D-E071-BF7D-FB9C14C86CB0}"/>
              </a:ext>
            </a:extLst>
          </p:cNvPr>
          <p:cNvSpPr txBox="1"/>
          <p:nvPr/>
        </p:nvSpPr>
        <p:spPr>
          <a:xfrm>
            <a:off x="8353251" y="5147086"/>
            <a:ext cx="2862640" cy="307736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-285750" lvl="0" marL="2857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0" cap="none" dirty="0" i="1" lang="fr-FR" strike="noStrike" sz="1400" u="non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Exemple</a:t>
            </a:r>
            <a:endParaRPr b="0" cap="none" dirty="0" i="1" strike="noStrike" sz="1400" u="none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4" descr="Il s’agit d’une image d’un bureau avec les ordinateurs portables et de personnes travaillant."/>
          <p:cNvSpPr/>
          <p:nvPr/>
        </p:nvSpPr>
        <p:spPr>
          <a:xfrm>
            <a:off x="0" y="99531"/>
            <a:ext cx="12192000" cy="1251611"/>
          </a:xfrm>
          <a:prstGeom prst="rect">
            <a:avLst/>
          </a:prstGeom>
          <a:gradFill>
            <a:gsLst>
              <a:gs pos="0">
                <a:srgbClr val="7CEFD8">
                  <a:alpha val="78039"/>
                </a:srgbClr>
              </a:gs>
              <a:gs pos="1000">
                <a:srgbClr val="7CEFD8">
                  <a:alpha val="78039"/>
                </a:srgbClr>
              </a:gs>
              <a:gs pos="61000">
                <a:srgbClr val="6672E4">
                  <a:alpha val="83137"/>
                </a:srgbClr>
              </a:gs>
              <a:gs pos="98000">
                <a:srgbClr val="882BE5">
                  <a:alpha val="65098"/>
                </a:srgbClr>
              </a:gs>
              <a:gs pos="100000">
                <a:srgbClr val="882BE5">
                  <a:alpha val="65098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44"/>
          <p:cNvSpPr txBox="1"/>
          <p:nvPr/>
        </p:nvSpPr>
        <p:spPr>
          <a:xfrm>
            <a:off x="966948" y="111092"/>
            <a:ext cx="11225052" cy="95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r-FR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5) Manipuler et annoter un PDF avec </a:t>
            </a:r>
            <a:r>
              <a:rPr lang="fr-FR" sz="4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Foxit</a:t>
            </a:r>
            <a:r>
              <a:rPr lang="fr-FR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Reader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44"/>
          <p:cNvSpPr txBox="1"/>
          <p:nvPr/>
        </p:nvSpPr>
        <p:spPr>
          <a:xfrm>
            <a:off x="4117961" y="674539"/>
            <a:ext cx="39560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Enregistrer et exporter le PDF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1" name="Google Shape;471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50000" y="6367000"/>
            <a:ext cx="2242000" cy="4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44"/>
          <p:cNvSpPr txBox="1"/>
          <p:nvPr/>
        </p:nvSpPr>
        <p:spPr>
          <a:xfrm>
            <a:off x="1906301" y="1657821"/>
            <a:ext cx="506224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Enregistrer son </a:t>
            </a:r>
            <a:r>
              <a:rPr lang="fr-F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pdf</a:t>
            </a:r>
            <a:r>
              <a:rPr lang="fr-F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dans l’onglet Fichier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3" name="Google Shape;473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5954" y="2132034"/>
            <a:ext cx="8520089" cy="3945399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74" name="Google Shape;474;p44"/>
          <p:cNvSpPr txBox="1"/>
          <p:nvPr/>
        </p:nvSpPr>
        <p:spPr>
          <a:xfrm>
            <a:off x="1773087" y="6140525"/>
            <a:ext cx="48063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Avec enregistrer sous pour enregistrer une copie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Avec enregistrer pour sauvegarder les modifications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 descr="Il s’agit d’une image d’un bureau avec les ordinateurs portables et de personnes travaillant."/>
          <p:cNvSpPr/>
          <p:nvPr/>
        </p:nvSpPr>
        <p:spPr>
          <a:xfrm>
            <a:off x="0" y="148064"/>
            <a:ext cx="12192000" cy="1062785"/>
          </a:xfrm>
          <a:prstGeom prst="rect">
            <a:avLst/>
          </a:prstGeom>
          <a:gradFill>
            <a:gsLst>
              <a:gs pos="0">
                <a:srgbClr val="7CEFD8">
                  <a:alpha val="78039"/>
                </a:srgbClr>
              </a:gs>
              <a:gs pos="1000">
                <a:srgbClr val="7CEFD8">
                  <a:alpha val="78039"/>
                </a:srgbClr>
              </a:gs>
              <a:gs pos="61000">
                <a:srgbClr val="6672E4">
                  <a:alpha val="83137"/>
                </a:srgbClr>
              </a:gs>
              <a:gs pos="98000">
                <a:srgbClr val="882BE5">
                  <a:alpha val="65098"/>
                </a:srgbClr>
              </a:gs>
              <a:gs pos="100000">
                <a:srgbClr val="882BE5">
                  <a:alpha val="65098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2"/>
          <p:cNvSpPr txBox="1"/>
          <p:nvPr/>
        </p:nvSpPr>
        <p:spPr>
          <a:xfrm>
            <a:off x="264143" y="409830"/>
            <a:ext cx="4017711" cy="801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r-FR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Points abordés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2"/>
          <p:cNvSpPr txBox="1"/>
          <p:nvPr/>
        </p:nvSpPr>
        <p:spPr>
          <a:xfrm>
            <a:off x="537411" y="3829993"/>
            <a:ext cx="8144134" cy="58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305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9551" y="2289524"/>
            <a:ext cx="3090976" cy="34040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2"/>
          <p:cNvSpPr txBox="1"/>
          <p:nvPr/>
        </p:nvSpPr>
        <p:spPr>
          <a:xfrm>
            <a:off x="678094" y="2228686"/>
            <a:ext cx="6195317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fr-F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particularités de l’utilisation en mode tactile de Windows 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fr-F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 manipuler et annoter un document PDF avec </a:t>
            </a:r>
            <a:r>
              <a:rPr lang="fr-FR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Foxit</a:t>
            </a:r>
            <a:r>
              <a:rPr lang="fr-F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Reader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5"/>
          <p:cNvSpPr txBox="1"/>
          <p:nvPr/>
        </p:nvSpPr>
        <p:spPr>
          <a:xfrm>
            <a:off x="330565" y="1113730"/>
            <a:ext cx="11343487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Le clic droit est déclenché par un clic __________ sur l’écran.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Pour réaliser le zoom avant sur une page, il faut: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Etirer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Défiler</a:t>
            </a:r>
            <a:endParaRPr/>
          </a:p>
          <a:p>
            <a:pPr marL="74295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Pincer</a:t>
            </a:r>
            <a:endParaRPr/>
          </a:p>
          <a:p>
            <a:pPr marL="74295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Scroller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Pour activer les options tactiles de Windows, il faut réaliser un _________________________ sur la barre des tâches.</a:t>
            </a:r>
            <a:endParaRPr/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 Le _______________________ nous  permet de distinguer les programmes de Windows, le stylet fin , la main et la paume de la main.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5"/>
          <p:cNvSpPr txBox="1"/>
          <p:nvPr/>
        </p:nvSpPr>
        <p:spPr>
          <a:xfrm>
            <a:off x="4277707" y="267276"/>
            <a:ext cx="4441750" cy="95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r-FR" sz="4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INTERRO SURPRISE 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2" name="Google Shape;48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38451" y="0"/>
            <a:ext cx="2653549" cy="2014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 descr="Il s’agit d’une image d’un bureau avec les ordinateurs portables et de personnes travaillant."/>
          <p:cNvSpPr/>
          <p:nvPr/>
        </p:nvSpPr>
        <p:spPr>
          <a:xfrm>
            <a:off x="0" y="148064"/>
            <a:ext cx="12192000" cy="1251611"/>
          </a:xfrm>
          <a:prstGeom prst="rect">
            <a:avLst/>
          </a:prstGeom>
          <a:gradFill>
            <a:gsLst>
              <a:gs pos="0">
                <a:srgbClr val="7CEFD8">
                  <a:alpha val="78039"/>
                </a:srgbClr>
              </a:gs>
              <a:gs pos="1000">
                <a:srgbClr val="7CEFD8">
                  <a:alpha val="78039"/>
                </a:srgbClr>
              </a:gs>
              <a:gs pos="61000">
                <a:srgbClr val="6672E4">
                  <a:alpha val="83137"/>
                </a:srgbClr>
              </a:gs>
              <a:gs pos="98000">
                <a:srgbClr val="882BE5">
                  <a:alpha val="65098"/>
                </a:srgbClr>
              </a:gs>
              <a:gs pos="100000">
                <a:srgbClr val="882BE5">
                  <a:alpha val="65098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1715573" y="229356"/>
            <a:ext cx="7736158" cy="672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r-FR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Présentation des gestes de bases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660072" y="3829993"/>
            <a:ext cx="8144134" cy="58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305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" name="Google Shape;104;p13"/>
          <p:cNvGrpSpPr/>
          <p:nvPr/>
        </p:nvGrpSpPr>
        <p:grpSpPr>
          <a:xfrm>
            <a:off x="-160484" y="2177676"/>
            <a:ext cx="12510407" cy="3516703"/>
            <a:chOff x="747527" y="3012825"/>
            <a:chExt cx="12510407" cy="3516703"/>
          </a:xfrm>
        </p:grpSpPr>
        <p:grpSp>
          <p:nvGrpSpPr>
            <p:cNvPr id="105" name="Google Shape;105;p13"/>
            <p:cNvGrpSpPr/>
            <p:nvPr/>
          </p:nvGrpSpPr>
          <p:grpSpPr>
            <a:xfrm>
              <a:off x="747527" y="3012825"/>
              <a:ext cx="7219571" cy="3497491"/>
              <a:chOff x="961102" y="2754650"/>
              <a:chExt cx="7219571" cy="3497491"/>
            </a:xfrm>
          </p:grpSpPr>
          <p:pic>
            <p:nvPicPr>
              <p:cNvPr id="106" name="Google Shape;106;p1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961102" y="2934043"/>
                <a:ext cx="1713449" cy="122348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7" name="Google Shape;107;p1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961102" y="4862867"/>
                <a:ext cx="1713449" cy="122348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8" name="Google Shape;108;p13"/>
              <p:cNvSpPr/>
              <p:nvPr/>
            </p:nvSpPr>
            <p:spPr>
              <a:xfrm>
                <a:off x="3519075" y="3429800"/>
                <a:ext cx="2507100" cy="5232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3"/>
              <p:cNvSpPr/>
              <p:nvPr/>
            </p:nvSpPr>
            <p:spPr>
              <a:xfrm>
                <a:off x="3519075" y="5369775"/>
                <a:ext cx="2507100" cy="5232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10" name="Google Shape;110;p13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049275" y="2754650"/>
                <a:ext cx="1131398" cy="13917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1" name="Google Shape;111;p1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271376" y="5123225"/>
                <a:ext cx="874325" cy="11289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12" name="Google Shape;112;p13"/>
            <p:cNvSpPr txBox="1"/>
            <p:nvPr/>
          </p:nvSpPr>
          <p:spPr>
            <a:xfrm>
              <a:off x="8212834" y="3389428"/>
              <a:ext cx="5045100" cy="31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Char char="⮚"/>
              </a:pPr>
              <a:r>
                <a:rPr lang="fr-FR" sz="2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Cliquer sur la zone à sélectionner pour effectuer un clic gauche.</a:t>
              </a:r>
              <a:endParaRPr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Char char="⮚"/>
              </a:pPr>
              <a:r>
                <a:rPr lang="fr-FR" sz="2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Maintenir le doigt appuyé sur l’écran jusqu’à l'apparition d’un carré pour effectuer un clic droit.</a:t>
              </a:r>
              <a:endParaRPr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13"/>
          <p:cNvSpPr txBox="1"/>
          <p:nvPr/>
        </p:nvSpPr>
        <p:spPr>
          <a:xfrm>
            <a:off x="4528356" y="824546"/>
            <a:ext cx="31352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 gauche et clic droit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50000" y="6367000"/>
            <a:ext cx="2242000" cy="4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 descr="Il s’agit d’une image d’un bureau avec les ordinateurs portables et de personnes travaillant."/>
          <p:cNvSpPr/>
          <p:nvPr/>
        </p:nvSpPr>
        <p:spPr>
          <a:xfrm>
            <a:off x="0" y="148064"/>
            <a:ext cx="12192000" cy="1251611"/>
          </a:xfrm>
          <a:prstGeom prst="rect">
            <a:avLst/>
          </a:prstGeom>
          <a:gradFill>
            <a:gsLst>
              <a:gs pos="0">
                <a:srgbClr val="7CEFD8">
                  <a:alpha val="78039"/>
                </a:srgbClr>
              </a:gs>
              <a:gs pos="1000">
                <a:srgbClr val="7CEFD8">
                  <a:alpha val="78039"/>
                </a:srgbClr>
              </a:gs>
              <a:gs pos="61000">
                <a:srgbClr val="6672E4">
                  <a:alpha val="83137"/>
                </a:srgbClr>
              </a:gs>
              <a:gs pos="98000">
                <a:srgbClr val="882BE5">
                  <a:alpha val="65098"/>
                </a:srgbClr>
              </a:gs>
              <a:gs pos="100000">
                <a:srgbClr val="882BE5">
                  <a:alpha val="65098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4"/>
          <p:cNvSpPr txBox="1"/>
          <p:nvPr/>
        </p:nvSpPr>
        <p:spPr>
          <a:xfrm>
            <a:off x="3795131" y="700751"/>
            <a:ext cx="4399299" cy="60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00206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2" name="Google Shape;122;p14"/>
          <p:cNvSpPr txBox="1"/>
          <p:nvPr/>
        </p:nvSpPr>
        <p:spPr>
          <a:xfrm>
            <a:off x="537411" y="3829993"/>
            <a:ext cx="8144134" cy="58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305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4"/>
          <p:cNvSpPr txBox="1"/>
          <p:nvPr/>
        </p:nvSpPr>
        <p:spPr>
          <a:xfrm>
            <a:off x="3795132" y="700752"/>
            <a:ext cx="81235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Défilement, Zoom et Rotation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50000" y="6367000"/>
            <a:ext cx="2242000" cy="491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oogle Shape;125;p14"/>
          <p:cNvGrpSpPr/>
          <p:nvPr/>
        </p:nvGrpSpPr>
        <p:grpSpPr>
          <a:xfrm>
            <a:off x="365950" y="2309148"/>
            <a:ext cx="11460100" cy="3847177"/>
            <a:chOff x="487725" y="3041125"/>
            <a:chExt cx="11460100" cy="3847177"/>
          </a:xfrm>
        </p:grpSpPr>
        <p:sp>
          <p:nvSpPr>
            <p:cNvPr id="126" name="Google Shape;126;p14"/>
            <p:cNvSpPr txBox="1"/>
            <p:nvPr/>
          </p:nvSpPr>
          <p:spPr>
            <a:xfrm>
              <a:off x="8830225" y="3041125"/>
              <a:ext cx="3117600" cy="38471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285750" marR="0" lvl="0" indent="-2857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Char char="⮚"/>
              </a:pPr>
              <a:r>
                <a:rPr lang="fr-FR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Pour réaliser un zoom on fait un étirement. Le pouce et l’index s’éloignent l’un de l’autre.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1968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857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Char char="⮚"/>
              </a:pPr>
              <a:r>
                <a:rPr lang="fr-FR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 pincement avec l’index et le pouce est utilisé pour réaliser un zoom arrière.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1968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857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Char char="⮚"/>
              </a:pPr>
              <a:r>
                <a:rPr lang="fr-FR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Vous pouvez faire une rotation en reproduisant le mouvement de la flèche.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1968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857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Char char="⮚"/>
              </a:pPr>
              <a:r>
                <a:rPr lang="fr-FR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Vous pouvez faire défiler (scroller) une page en balayant avec l’index et le majeur en simultané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7" name="Google Shape;127;p14"/>
            <p:cNvGrpSpPr/>
            <p:nvPr/>
          </p:nvGrpSpPr>
          <p:grpSpPr>
            <a:xfrm>
              <a:off x="487725" y="3247988"/>
              <a:ext cx="3644900" cy="2845913"/>
              <a:chOff x="622625" y="3135813"/>
              <a:chExt cx="3644900" cy="2845913"/>
            </a:xfrm>
          </p:grpSpPr>
          <p:pic>
            <p:nvPicPr>
              <p:cNvPr id="128" name="Google Shape;128;p1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622625" y="3135813"/>
                <a:ext cx="994950" cy="116283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9" name="Google Shape;129;p1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622625" y="4623245"/>
                <a:ext cx="994950" cy="135848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0" name="Google Shape;130;p14"/>
              <p:cNvSpPr/>
              <p:nvPr/>
            </p:nvSpPr>
            <p:spPr>
              <a:xfrm>
                <a:off x="1883950" y="3667700"/>
                <a:ext cx="1100100" cy="5232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noFill/>
              <a:ln w="1905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14"/>
              <p:cNvSpPr/>
              <p:nvPr/>
            </p:nvSpPr>
            <p:spPr>
              <a:xfrm>
                <a:off x="1883950" y="5403475"/>
                <a:ext cx="1100100" cy="5232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noFill/>
              <a:ln w="1905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32" name="Google Shape;132;p14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3369625" y="4991399"/>
                <a:ext cx="897900" cy="9408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3" name="Google Shape;133;p14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3167425" y="3354612"/>
                <a:ext cx="1100100" cy="103994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4" name="Google Shape;134;p14"/>
            <p:cNvGrpSpPr/>
            <p:nvPr/>
          </p:nvGrpSpPr>
          <p:grpSpPr>
            <a:xfrm>
              <a:off x="4839250" y="3434075"/>
              <a:ext cx="3360550" cy="2701413"/>
              <a:chOff x="5124250" y="3404137"/>
              <a:chExt cx="3360550" cy="2701413"/>
            </a:xfrm>
          </p:grpSpPr>
          <p:pic>
            <p:nvPicPr>
              <p:cNvPr id="135" name="Google Shape;135;p14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5404942" y="3404137"/>
                <a:ext cx="632657" cy="9408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6" name="Google Shape;136;p14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5548713" y="5164675"/>
                <a:ext cx="675637" cy="8746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7" name="Google Shape;137;p14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5124250" y="5357663"/>
                <a:ext cx="675637" cy="74788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8" name="Google Shape;138;p14"/>
              <p:cNvSpPr/>
              <p:nvPr/>
            </p:nvSpPr>
            <p:spPr>
              <a:xfrm>
                <a:off x="6533400" y="3612963"/>
                <a:ext cx="1100100" cy="5232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noFill/>
              <a:ln w="1905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14"/>
              <p:cNvSpPr/>
              <p:nvPr/>
            </p:nvSpPr>
            <p:spPr>
              <a:xfrm>
                <a:off x="6460925" y="5470013"/>
                <a:ext cx="1100100" cy="5232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noFill/>
              <a:ln w="1905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40" name="Google Shape;140;p14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7797600" y="5470026"/>
                <a:ext cx="543496" cy="523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1" name="Google Shape;141;p14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7852150" y="3560132"/>
                <a:ext cx="632650" cy="6288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42" name="Google Shape;142;p14"/>
          <p:cNvSpPr txBox="1"/>
          <p:nvPr/>
        </p:nvSpPr>
        <p:spPr>
          <a:xfrm>
            <a:off x="1715573" y="229356"/>
            <a:ext cx="7736158" cy="672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r-FR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Présentation des gestes de bases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2020" y="2891400"/>
            <a:ext cx="5911570" cy="332525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 descr="Il s’agit d’une image d’un bureau avec les ordinateurs portables et de personnes travaillant."/>
          <p:cNvSpPr/>
          <p:nvPr/>
        </p:nvSpPr>
        <p:spPr>
          <a:xfrm>
            <a:off x="0" y="148064"/>
            <a:ext cx="12192000" cy="1251611"/>
          </a:xfrm>
          <a:prstGeom prst="rect">
            <a:avLst/>
          </a:prstGeom>
          <a:gradFill>
            <a:gsLst>
              <a:gs pos="0">
                <a:srgbClr val="7CEFD8">
                  <a:alpha val="78039"/>
                </a:srgbClr>
              </a:gs>
              <a:gs pos="1000">
                <a:srgbClr val="7CEFD8">
                  <a:alpha val="78039"/>
                </a:srgbClr>
              </a:gs>
              <a:gs pos="61000">
                <a:srgbClr val="6672E4">
                  <a:alpha val="83137"/>
                </a:srgbClr>
              </a:gs>
              <a:gs pos="98000">
                <a:srgbClr val="882BE5">
                  <a:alpha val="65098"/>
                </a:srgbClr>
              </a:gs>
              <a:gs pos="100000">
                <a:srgbClr val="882BE5">
                  <a:alpha val="65098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6"/>
          <p:cNvSpPr txBox="1"/>
          <p:nvPr/>
        </p:nvSpPr>
        <p:spPr>
          <a:xfrm>
            <a:off x="-646276" y="-27834"/>
            <a:ext cx="13095891" cy="1779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1" i="0" u="none" strike="noStrike" cap="none">
              <a:solidFill>
                <a:srgbClr val="00206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1" name="Google Shape;151;p16"/>
          <p:cNvSpPr txBox="1"/>
          <p:nvPr/>
        </p:nvSpPr>
        <p:spPr>
          <a:xfrm>
            <a:off x="3290635" y="770875"/>
            <a:ext cx="81235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Snap Assist : afficher jusqu’à 4 fenêtres en simultané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02361" y="6427176"/>
            <a:ext cx="2010508" cy="42203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6"/>
          <p:cNvSpPr txBox="1"/>
          <p:nvPr/>
        </p:nvSpPr>
        <p:spPr>
          <a:xfrm>
            <a:off x="278514" y="214673"/>
            <a:ext cx="12042601" cy="425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FR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Affichage des fenêtres  Windows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6"/>
          <p:cNvSpPr/>
          <p:nvPr/>
        </p:nvSpPr>
        <p:spPr>
          <a:xfrm>
            <a:off x="6055394" y="2863442"/>
            <a:ext cx="5924062" cy="3379843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6"/>
          <p:cNvSpPr/>
          <p:nvPr/>
        </p:nvSpPr>
        <p:spPr>
          <a:xfrm>
            <a:off x="2708912" y="5382250"/>
            <a:ext cx="354004" cy="328163"/>
          </a:xfrm>
          <a:prstGeom prst="ellipse">
            <a:avLst/>
          </a:prstGeom>
          <a:solidFill>
            <a:srgbClr val="FF7C8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6"/>
          <p:cNvSpPr txBox="1"/>
          <p:nvPr/>
        </p:nvSpPr>
        <p:spPr>
          <a:xfrm>
            <a:off x="1840015" y="5861317"/>
            <a:ext cx="2088742" cy="381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Ouvrir 4 fenêtres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" name="Google Shape;158;p16"/>
          <p:cNvGrpSpPr/>
          <p:nvPr/>
        </p:nvGrpSpPr>
        <p:grpSpPr>
          <a:xfrm>
            <a:off x="7140593" y="1578549"/>
            <a:ext cx="4703885" cy="1119481"/>
            <a:chOff x="7115908" y="1630410"/>
            <a:chExt cx="4703885" cy="1119481"/>
          </a:xfrm>
        </p:grpSpPr>
        <p:sp>
          <p:nvSpPr>
            <p:cNvPr id="159" name="Google Shape;159;p16"/>
            <p:cNvSpPr/>
            <p:nvPr/>
          </p:nvSpPr>
          <p:spPr>
            <a:xfrm>
              <a:off x="9290848" y="2421728"/>
              <a:ext cx="354004" cy="328163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fr-FR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6"/>
            <p:cNvSpPr txBox="1"/>
            <p:nvPr/>
          </p:nvSpPr>
          <p:spPr>
            <a:xfrm>
              <a:off x="7115908" y="1630410"/>
              <a:ext cx="470388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Char char="⮚"/>
              </a:pPr>
              <a:r>
                <a:rPr lang="fr-FR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Déplacer une fenêtre dans un coin du bureau jusqu’à l’apparition du rectangle transparent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" name="Google Shape;161;p16"/>
          <p:cNvSpPr/>
          <p:nvPr/>
        </p:nvSpPr>
        <p:spPr>
          <a:xfrm>
            <a:off x="225602" y="1652732"/>
            <a:ext cx="6128239" cy="3453148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4020" y="1675437"/>
            <a:ext cx="6096268" cy="34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A98D4959-6A4F-8907-458F-C256934C5B0F}"/>
              </a:ext>
            </a:extLst>
          </p:cNvPr>
          <p:cNvSpPr/>
          <p:nvPr/>
        </p:nvSpPr>
        <p:spPr>
          <a:xfrm>
            <a:off x="5849639" y="5266366"/>
            <a:ext cx="1287469" cy="12874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 descr="Il s’agit d’une image d’un bureau avec les ordinateurs portables et de personnes travaillant."/>
          <p:cNvSpPr/>
          <p:nvPr/>
        </p:nvSpPr>
        <p:spPr>
          <a:xfrm>
            <a:off x="0" y="253210"/>
            <a:ext cx="12192000" cy="1251611"/>
          </a:xfrm>
          <a:prstGeom prst="rect">
            <a:avLst/>
          </a:prstGeom>
          <a:gradFill>
            <a:gsLst>
              <a:gs pos="0">
                <a:srgbClr val="7CEFD8">
                  <a:alpha val="78039"/>
                </a:srgbClr>
              </a:gs>
              <a:gs pos="1000">
                <a:srgbClr val="7CEFD8">
                  <a:alpha val="78039"/>
                </a:srgbClr>
              </a:gs>
              <a:gs pos="61000">
                <a:srgbClr val="6672E4">
                  <a:alpha val="83137"/>
                </a:srgbClr>
              </a:gs>
              <a:gs pos="98000">
                <a:srgbClr val="882BE5">
                  <a:alpha val="65098"/>
                </a:srgbClr>
              </a:gs>
              <a:gs pos="100000">
                <a:srgbClr val="882BE5">
                  <a:alpha val="65098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7"/>
          <p:cNvSpPr txBox="1"/>
          <p:nvPr/>
        </p:nvSpPr>
        <p:spPr>
          <a:xfrm>
            <a:off x="4132384" y="668215"/>
            <a:ext cx="3402623" cy="73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1" i="0" u="none" strike="noStrike" cap="none">
              <a:solidFill>
                <a:srgbClr val="00206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0" name="Google Shape;170;p17"/>
          <p:cNvSpPr txBox="1"/>
          <p:nvPr/>
        </p:nvSpPr>
        <p:spPr>
          <a:xfrm>
            <a:off x="537411" y="3829993"/>
            <a:ext cx="8144134" cy="58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305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7"/>
          <p:cNvSpPr txBox="1"/>
          <p:nvPr/>
        </p:nvSpPr>
        <p:spPr>
          <a:xfrm>
            <a:off x="4347324" y="730603"/>
            <a:ext cx="81235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Ligne de démarcation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50000" y="6367000"/>
            <a:ext cx="2242000" cy="4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1190" y="2276935"/>
            <a:ext cx="6794990" cy="382218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7"/>
          <p:cNvSpPr txBox="1"/>
          <p:nvPr/>
        </p:nvSpPr>
        <p:spPr>
          <a:xfrm>
            <a:off x="0" y="2862941"/>
            <a:ext cx="47805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Ajuster facilement la taille de chacune des pages ouvertes grâce à la ligne de démarcation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Visible lorsqu’un clic est fait sur la ligne présente entre les pages ouvertes.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7"/>
          <p:cNvSpPr txBox="1"/>
          <p:nvPr/>
        </p:nvSpPr>
        <p:spPr>
          <a:xfrm>
            <a:off x="688764" y="281265"/>
            <a:ext cx="11177416" cy="1118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FR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Affichage des fenêtres  Windows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7"/>
          <p:cNvSpPr/>
          <p:nvPr/>
        </p:nvSpPr>
        <p:spPr>
          <a:xfrm>
            <a:off x="5071188" y="2252201"/>
            <a:ext cx="6794991" cy="3871647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191771">
            <a:off x="8049964" y="4264439"/>
            <a:ext cx="1141500" cy="815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l s’agit d’une image d’un bureau avec les ordinateurs portables et de personnes travaillant." id="184" name="Google Shape;184;p20"/>
          <p:cNvSpPr/>
          <p:nvPr/>
        </p:nvSpPr>
        <p:spPr>
          <a:xfrm>
            <a:off x="0" y="142880"/>
            <a:ext cx="12192000" cy="1251611"/>
          </a:xfrm>
          <a:prstGeom prst="rect">
            <a:avLst/>
          </a:prstGeom>
          <a:gradFill>
            <a:gsLst>
              <a:gs pos="0">
                <a:srgbClr val="7CEFD8">
                  <a:alpha val="78039"/>
                </a:srgbClr>
              </a:gs>
              <a:gs pos="1000">
                <a:srgbClr val="7CEFD8">
                  <a:alpha val="78039"/>
                </a:srgbClr>
              </a:gs>
              <a:gs pos="61000">
                <a:srgbClr val="6672E4">
                  <a:alpha val="83137"/>
                </a:srgbClr>
              </a:gs>
              <a:gs pos="98000">
                <a:srgbClr val="882BE5">
                  <a:alpha val="65098"/>
                </a:srgbClr>
              </a:gs>
              <a:gs pos="100000">
                <a:srgbClr val="882BE5">
                  <a:alpha val="65098"/>
                </a:srgbClr>
              </a:gs>
            </a:gsLst>
            <a:lin ang="5400000" scaled="0"/>
          </a:gradFill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0"/>
          <p:cNvSpPr txBox="1"/>
          <p:nvPr/>
        </p:nvSpPr>
        <p:spPr>
          <a:xfrm>
            <a:off x="537411" y="2841136"/>
            <a:ext cx="8144134" cy="587864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b="0" cap="none" i="0" strike="noStrike" sz="2800" u="none">
              <a:solidFill>
                <a:srgbClr val="0305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2890345" y="648862"/>
            <a:ext cx="6222123" cy="52322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cap="none" i="0" lang="fr-FR" strike="noStrike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Ajouter l’affichage du clavier visuel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1396" y="6439948"/>
            <a:ext cx="2040603" cy="4180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8" name="Google Shape;188;p20"/>
          <p:cNvGrpSpPr/>
          <p:nvPr/>
        </p:nvGrpSpPr>
        <p:grpSpPr>
          <a:xfrm>
            <a:off x="534977" y="3097564"/>
            <a:ext cx="10143118" cy="1781674"/>
            <a:chOff x="754052" y="4610296"/>
            <a:chExt cx="10143118" cy="1781674"/>
          </a:xfrm>
        </p:grpSpPr>
        <p:pic>
          <p:nvPicPr>
            <p:cNvPr id="189" name="Google Shape;189;p20"/>
            <p:cNvPicPr preferRelativeResize="0"/>
            <p:nvPr/>
          </p:nvPicPr>
          <p:blipFill rotWithShape="1">
            <a:blip r:embed="rId4">
              <a:alphaModFix/>
            </a:blip>
            <a:srcRect l="91" r="9869" t="51"/>
            <a:stretch/>
          </p:blipFill>
          <p:spPr>
            <a:xfrm>
              <a:off x="1254710" y="4941732"/>
              <a:ext cx="1789928" cy="7346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2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2248344">
              <a:off x="884214" y="5313756"/>
              <a:ext cx="1141500" cy="8150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20"/>
            <p:cNvPicPr preferRelativeResize="0"/>
            <p:nvPr/>
          </p:nvPicPr>
          <p:blipFill rotWithShape="1">
            <a:blip r:embed="rId6">
              <a:alphaModFix/>
            </a:blip>
            <a:srcRect l="20014" r="4145" t="241"/>
            <a:stretch/>
          </p:blipFill>
          <p:spPr>
            <a:xfrm>
              <a:off x="5147951" y="4610296"/>
              <a:ext cx="2133037" cy="11998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Google Shape;192;p20"/>
            <p:cNvSpPr/>
            <p:nvPr/>
          </p:nvSpPr>
          <p:spPr>
            <a:xfrm>
              <a:off x="5136040" y="4991156"/>
              <a:ext cx="2133037" cy="542814"/>
            </a:xfrm>
            <a:prstGeom prst="rect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3" name="Google Shape;193;p20"/>
            <p:cNvPicPr preferRelativeResize="0"/>
            <p:nvPr/>
          </p:nvPicPr>
          <p:blipFill rotWithShape="1">
            <a:blip r:embed="rId4">
              <a:alphaModFix/>
            </a:blip>
            <a:srcRect b="3027" l="70939" r="172" t="53018"/>
            <a:stretch/>
          </p:blipFill>
          <p:spPr>
            <a:xfrm>
              <a:off x="9089596" y="4662051"/>
              <a:ext cx="1807574" cy="10167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4" name="Google Shape;194;p20"/>
          <p:cNvSpPr txBox="1"/>
          <p:nvPr/>
        </p:nvSpPr>
        <p:spPr>
          <a:xfrm>
            <a:off x="1385740" y="177231"/>
            <a:ext cx="9838987" cy="669573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cap="none" i="0" lang="fr-FR" strike="noStrike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Personnalisation de la barre des tâches 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/>
          <p:nvPr/>
        </p:nvSpPr>
        <p:spPr>
          <a:xfrm>
            <a:off x="9546788" y="3544086"/>
            <a:ext cx="437937" cy="342119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0"/>
          <p:cNvSpPr/>
          <p:nvPr/>
        </p:nvSpPr>
        <p:spPr>
          <a:xfrm>
            <a:off x="1788000" y="4382838"/>
            <a:ext cx="354004" cy="328163"/>
          </a:xfrm>
          <a:prstGeom prst="ellipse">
            <a:avLst/>
          </a:prstGeom>
          <a:solidFill>
            <a:srgbClr val="FF7C80"/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fr-FR" strike="noStrike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0"/>
          <p:cNvSpPr/>
          <p:nvPr/>
        </p:nvSpPr>
        <p:spPr>
          <a:xfrm>
            <a:off x="5824404" y="4369123"/>
            <a:ext cx="354004" cy="328163"/>
          </a:xfrm>
          <a:prstGeom prst="ellipse">
            <a:avLst/>
          </a:prstGeom>
          <a:solidFill>
            <a:srgbClr val="FF7C80"/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fr-FR" strike="noStrike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0"/>
          <p:cNvSpPr/>
          <p:nvPr/>
        </p:nvSpPr>
        <p:spPr>
          <a:xfrm>
            <a:off x="9591445" y="4383358"/>
            <a:ext cx="354004" cy="328163"/>
          </a:xfrm>
          <a:prstGeom prst="ellipse">
            <a:avLst/>
          </a:prstGeom>
          <a:solidFill>
            <a:srgbClr val="FF7C80"/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fr-FR" strike="noStrike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9" name="Google Shape;199;p20"/>
          <p:cNvCxnSpPr/>
          <p:nvPr/>
        </p:nvCxnSpPr>
        <p:spPr>
          <a:xfrm>
            <a:off x="3780692" y="3790034"/>
            <a:ext cx="947297" cy="0"/>
          </a:xfrm>
          <a:prstGeom prst="straightConnector1">
            <a:avLst/>
          </a:prstGeom>
          <a:noFill/>
          <a:ln cap="flat" cmpd="sng" w="57150">
            <a:solidFill>
              <a:srgbClr val="FF0000">
                <a:alpha val="46666"/>
              </a:srgbClr>
            </a:solidFill>
            <a:prstDash val="solid"/>
            <a:miter lim="800000"/>
            <a:headEnd len="sm" type="none" w="sm"/>
            <a:tailEnd len="med" type="triangle" w="med"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</p:cxnSp>
      <p:cxnSp>
        <p:nvCxnSpPr>
          <p:cNvPr id="200" name="Google Shape;200;p20"/>
          <p:cNvCxnSpPr/>
          <p:nvPr/>
        </p:nvCxnSpPr>
        <p:spPr>
          <a:xfrm>
            <a:off x="7450015" y="3889680"/>
            <a:ext cx="947297" cy="0"/>
          </a:xfrm>
          <a:prstGeom prst="straightConnector1">
            <a:avLst/>
          </a:prstGeom>
          <a:noFill/>
          <a:ln cap="flat" cmpd="sng" w="57150">
            <a:solidFill>
              <a:srgbClr val="FF0000">
                <a:alpha val="46666"/>
              </a:srgbClr>
            </a:solidFill>
            <a:prstDash val="solid"/>
            <a:miter lim="800000"/>
            <a:headEnd len="sm" type="none" w="sm"/>
            <a:tailEnd len="med" type="triangle" w="med"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</p:cxnSp>
      <p:sp>
        <p:nvSpPr>
          <p:cNvPr id="201" name="Google Shape;201;p20"/>
          <p:cNvSpPr txBox="1"/>
          <p:nvPr/>
        </p:nvSpPr>
        <p:spPr>
          <a:xfrm>
            <a:off x="1035635" y="4943260"/>
            <a:ext cx="2322414" cy="64633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fr-FR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Réaliser un clic droit sur la barre des tâches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0"/>
          <p:cNvSpPr txBox="1"/>
          <p:nvPr/>
        </p:nvSpPr>
        <p:spPr>
          <a:xfrm>
            <a:off x="4609478" y="4804760"/>
            <a:ext cx="2744506" cy="64633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fr-FR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Sélectionner « Afficher le clavier tactile »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0"/>
          <p:cNvSpPr txBox="1"/>
          <p:nvPr/>
        </p:nvSpPr>
        <p:spPr>
          <a:xfrm>
            <a:off x="8462773" y="4804760"/>
            <a:ext cx="3377245" cy="64633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fr-FR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Disponibilité du clavier sur la barre des tâches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1" descr="Il s’agit d’une image d’un bureau avec les ordinateurs portables et de personnes travaillant."/>
          <p:cNvSpPr/>
          <p:nvPr/>
        </p:nvSpPr>
        <p:spPr>
          <a:xfrm>
            <a:off x="0" y="142880"/>
            <a:ext cx="12192000" cy="1251611"/>
          </a:xfrm>
          <a:prstGeom prst="rect">
            <a:avLst/>
          </a:prstGeom>
          <a:gradFill>
            <a:gsLst>
              <a:gs pos="0">
                <a:srgbClr val="7CEFD8">
                  <a:alpha val="78039"/>
                </a:srgbClr>
              </a:gs>
              <a:gs pos="1000">
                <a:srgbClr val="7CEFD8">
                  <a:alpha val="78039"/>
                </a:srgbClr>
              </a:gs>
              <a:gs pos="61000">
                <a:srgbClr val="6672E4">
                  <a:alpha val="83137"/>
                </a:srgbClr>
              </a:gs>
              <a:gs pos="98000">
                <a:srgbClr val="882BE5">
                  <a:alpha val="65098"/>
                </a:srgbClr>
              </a:gs>
              <a:gs pos="100000">
                <a:srgbClr val="882BE5">
                  <a:alpha val="65098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1"/>
          <p:cNvSpPr txBox="1"/>
          <p:nvPr/>
        </p:nvSpPr>
        <p:spPr>
          <a:xfrm>
            <a:off x="2133600" y="472212"/>
            <a:ext cx="6222123" cy="72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1" i="0" u="none" strike="noStrike" cap="none">
              <a:solidFill>
                <a:srgbClr val="00206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1" name="Google Shape;211;p21"/>
          <p:cNvSpPr txBox="1"/>
          <p:nvPr/>
        </p:nvSpPr>
        <p:spPr>
          <a:xfrm>
            <a:off x="537411" y="3829993"/>
            <a:ext cx="8144134" cy="58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305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1"/>
          <p:cNvSpPr txBox="1"/>
          <p:nvPr/>
        </p:nvSpPr>
        <p:spPr>
          <a:xfrm>
            <a:off x="4267200" y="712185"/>
            <a:ext cx="622212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Préférence du clavier visuel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5044" y="6473628"/>
            <a:ext cx="2076956" cy="3843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21"/>
          <p:cNvGrpSpPr/>
          <p:nvPr/>
        </p:nvGrpSpPr>
        <p:grpSpPr>
          <a:xfrm>
            <a:off x="159501" y="2304088"/>
            <a:ext cx="9781611" cy="4062912"/>
            <a:chOff x="335372" y="2201590"/>
            <a:chExt cx="9781611" cy="4062912"/>
          </a:xfrm>
        </p:grpSpPr>
        <p:grpSp>
          <p:nvGrpSpPr>
            <p:cNvPr id="215" name="Google Shape;215;p21"/>
            <p:cNvGrpSpPr/>
            <p:nvPr/>
          </p:nvGrpSpPr>
          <p:grpSpPr>
            <a:xfrm>
              <a:off x="340190" y="2289103"/>
              <a:ext cx="9776793" cy="3975399"/>
              <a:chOff x="658503" y="2741007"/>
              <a:chExt cx="9776793" cy="3975399"/>
            </a:xfrm>
          </p:grpSpPr>
          <p:pic>
            <p:nvPicPr>
              <p:cNvPr id="216" name="Google Shape;216;p2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980168" y="4794139"/>
                <a:ext cx="6455128" cy="192226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7" name="Google Shape;217;p21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461853" y="2741007"/>
                <a:ext cx="2319577" cy="184202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8" name="Google Shape;218;p21"/>
              <p:cNvSpPr/>
              <p:nvPr/>
            </p:nvSpPr>
            <p:spPr>
              <a:xfrm>
                <a:off x="3028358" y="3269766"/>
                <a:ext cx="280800" cy="237300"/>
              </a:xfrm>
              <a:prstGeom prst="rect">
                <a:avLst/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21"/>
              <p:cNvSpPr txBox="1"/>
              <p:nvPr/>
            </p:nvSpPr>
            <p:spPr>
              <a:xfrm>
                <a:off x="658503" y="3470644"/>
                <a:ext cx="1032785" cy="6155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fr-FR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Affichage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fr-FR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pleine page</a:t>
                </a: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21"/>
              <p:cNvSpPr txBox="1"/>
              <p:nvPr/>
            </p:nvSpPr>
            <p:spPr>
              <a:xfrm>
                <a:off x="5402304" y="4121135"/>
                <a:ext cx="2113166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fr-FR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Options</a:t>
                </a: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21"/>
              <p:cNvSpPr txBox="1"/>
              <p:nvPr/>
            </p:nvSpPr>
            <p:spPr>
              <a:xfrm>
                <a:off x="5378270" y="3659297"/>
                <a:ext cx="21372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fr-FR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Affichage fenêtre flottante</a:t>
                </a: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21"/>
              <p:cNvSpPr txBox="1"/>
              <p:nvPr/>
            </p:nvSpPr>
            <p:spPr>
              <a:xfrm>
                <a:off x="5402304" y="3162807"/>
                <a:ext cx="21372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fr-FR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Reconnaissance d’écriture</a:t>
                </a: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23" name="Google Shape;223;p21"/>
              <p:cNvCxnSpPr>
                <a:endCxn id="224" idx="2"/>
              </p:cNvCxnSpPr>
              <p:nvPr/>
            </p:nvCxnSpPr>
            <p:spPr>
              <a:xfrm rot="10800000">
                <a:off x="3630530" y="4583034"/>
                <a:ext cx="358500" cy="2526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CC4125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sp>
            <p:nvSpPr>
              <p:cNvPr id="225" name="Google Shape;225;p21"/>
              <p:cNvSpPr/>
              <p:nvPr/>
            </p:nvSpPr>
            <p:spPr>
              <a:xfrm>
                <a:off x="3968321" y="4797305"/>
                <a:ext cx="280800" cy="284100"/>
              </a:xfrm>
              <a:prstGeom prst="rect">
                <a:avLst/>
              </a:prstGeom>
              <a:noFill/>
              <a:ln w="28575" cap="flat" cmpd="sng">
                <a:solidFill>
                  <a:srgbClr val="CC412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6" name="Google Shape;226;p21"/>
            <p:cNvSpPr/>
            <p:nvPr/>
          </p:nvSpPr>
          <p:spPr>
            <a:xfrm>
              <a:off x="2648108" y="2341856"/>
              <a:ext cx="289606" cy="307676"/>
            </a:xfrm>
            <a:prstGeom prst="rect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1"/>
            <p:cNvSpPr txBox="1"/>
            <p:nvPr/>
          </p:nvSpPr>
          <p:spPr>
            <a:xfrm>
              <a:off x="335372" y="2201590"/>
              <a:ext cx="1469249" cy="615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-FR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Cortana, assistance vocale</a:t>
              </a: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8" name="Google Shape;228;p21"/>
          <p:cNvSpPr txBox="1"/>
          <p:nvPr/>
        </p:nvSpPr>
        <p:spPr>
          <a:xfrm>
            <a:off x="1713171" y="136706"/>
            <a:ext cx="9371596" cy="66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r-FR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Personnalisation de la barre des tâches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1"/>
          <p:cNvSpPr/>
          <p:nvPr/>
        </p:nvSpPr>
        <p:spPr>
          <a:xfrm>
            <a:off x="1976557" y="2391601"/>
            <a:ext cx="2319577" cy="1842027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1"/>
          <p:cNvSpPr/>
          <p:nvPr/>
        </p:nvSpPr>
        <p:spPr>
          <a:xfrm>
            <a:off x="3458481" y="4444733"/>
            <a:ext cx="6491519" cy="194105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1"/>
          <p:cNvSpPr/>
          <p:nvPr/>
        </p:nvSpPr>
        <p:spPr>
          <a:xfrm>
            <a:off x="3882036" y="2904518"/>
            <a:ext cx="280800" cy="2373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1" name="Google Shape;231;p21"/>
          <p:cNvCxnSpPr/>
          <p:nvPr/>
        </p:nvCxnSpPr>
        <p:spPr>
          <a:xfrm rot="10800000">
            <a:off x="4263274" y="3048153"/>
            <a:ext cx="57033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32" name="Google Shape;232;p21"/>
          <p:cNvSpPr/>
          <p:nvPr/>
        </p:nvSpPr>
        <p:spPr>
          <a:xfrm>
            <a:off x="2557333" y="3857017"/>
            <a:ext cx="280800" cy="2373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3" name="Google Shape;233;p21"/>
          <p:cNvCxnSpPr/>
          <p:nvPr/>
        </p:nvCxnSpPr>
        <p:spPr>
          <a:xfrm rot="10800000">
            <a:off x="2850053" y="3981111"/>
            <a:ext cx="1983551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34" name="Google Shape;234;p21"/>
          <p:cNvCxnSpPr/>
          <p:nvPr/>
        </p:nvCxnSpPr>
        <p:spPr>
          <a:xfrm flipH="1">
            <a:off x="2964242" y="3509991"/>
            <a:ext cx="1928732" cy="6722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35" name="Google Shape;235;p21"/>
          <p:cNvCxnSpPr/>
          <p:nvPr/>
        </p:nvCxnSpPr>
        <p:spPr>
          <a:xfrm>
            <a:off x="1491080" y="3516713"/>
            <a:ext cx="589736" cy="1561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36" name="Google Shape;236;p21"/>
          <p:cNvSpPr/>
          <p:nvPr/>
        </p:nvSpPr>
        <p:spPr>
          <a:xfrm>
            <a:off x="2103066" y="3385163"/>
            <a:ext cx="280800" cy="2373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7" name="Google Shape;237;p21"/>
          <p:cNvCxnSpPr/>
          <p:nvPr/>
        </p:nvCxnSpPr>
        <p:spPr>
          <a:xfrm>
            <a:off x="1549560" y="2607193"/>
            <a:ext cx="834306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38" name="Google Shape;238;p21"/>
          <p:cNvCxnSpPr/>
          <p:nvPr/>
        </p:nvCxnSpPr>
        <p:spPr>
          <a:xfrm rot="10800000" flipH="1">
            <a:off x="1502519" y="3040356"/>
            <a:ext cx="1016509" cy="7594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39" name="Google Shape;239;p21"/>
          <p:cNvSpPr txBox="1"/>
          <p:nvPr/>
        </p:nvSpPr>
        <p:spPr>
          <a:xfrm>
            <a:off x="159501" y="2827966"/>
            <a:ext cx="1349666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Clavier réduit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l s’agit d’une image d’un bureau avec les ordinateurs portables et de personnes travaillant." id="245" name="Google Shape;245;p19"/>
          <p:cNvSpPr/>
          <p:nvPr/>
        </p:nvSpPr>
        <p:spPr>
          <a:xfrm>
            <a:off x="0" y="142880"/>
            <a:ext cx="12192000" cy="1251611"/>
          </a:xfrm>
          <a:prstGeom prst="rect">
            <a:avLst/>
          </a:prstGeom>
          <a:gradFill>
            <a:gsLst>
              <a:gs pos="0">
                <a:srgbClr val="7CEFD8">
                  <a:alpha val="78039"/>
                </a:srgbClr>
              </a:gs>
              <a:gs pos="1000">
                <a:srgbClr val="7CEFD8">
                  <a:alpha val="78039"/>
                </a:srgbClr>
              </a:gs>
              <a:gs pos="61000">
                <a:srgbClr val="6672E4">
                  <a:alpha val="83137"/>
                </a:srgbClr>
              </a:gs>
              <a:gs pos="98000">
                <a:srgbClr val="882BE5">
                  <a:alpha val="65098"/>
                </a:srgbClr>
              </a:gs>
              <a:gs pos="100000">
                <a:srgbClr val="882BE5">
                  <a:alpha val="65098"/>
                </a:srgbClr>
              </a:gs>
            </a:gsLst>
            <a:lin ang="5400000" scaled="0"/>
          </a:gradFill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9"/>
          <p:cNvSpPr txBox="1"/>
          <p:nvPr/>
        </p:nvSpPr>
        <p:spPr>
          <a:xfrm>
            <a:off x="1754257" y="760498"/>
            <a:ext cx="9894404" cy="461624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cap="none" i="0" lang="fr-FR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Affichage automatique du clavier / Saisie clavier reconnaissance d’écriture</a:t>
            </a:r>
            <a:endParaRPr/>
          </a:p>
        </p:txBody>
      </p:sp>
      <p:pic>
        <p:nvPicPr>
          <p:cNvPr id="247" name="Google Shape;24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50000" y="6367000"/>
            <a:ext cx="2242000" cy="491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19"/>
          <p:cNvCxnSpPr/>
          <p:nvPr/>
        </p:nvCxnSpPr>
        <p:spPr>
          <a:xfrm rot="10800000">
            <a:off x="1591571" y="4691877"/>
            <a:ext cx="0" cy="515344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type="none" w="sm"/>
            <a:tailEnd len="med" type="triangle" w="med"/>
          </a:ln>
        </p:spPr>
      </p:cxnSp>
      <p:sp>
        <p:nvSpPr>
          <p:cNvPr id="252" name="Google Shape;252;p19"/>
          <p:cNvSpPr txBox="1"/>
          <p:nvPr/>
        </p:nvSpPr>
        <p:spPr>
          <a:xfrm>
            <a:off x="8437420" y="3736892"/>
            <a:ext cx="2540977" cy="1015632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dirty="0" i="0" lang="fr-FR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Cocher pour permettre l’activation de l’écriture manuscrite</a:t>
            </a:r>
            <a:endParaRPr b="0" cap="none" dirty="0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9"/>
          <p:cNvSpPr txBox="1"/>
          <p:nvPr/>
        </p:nvSpPr>
        <p:spPr>
          <a:xfrm>
            <a:off x="206526" y="5065762"/>
            <a:ext cx="3213684" cy="738633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fr-FR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Activer automatiquement l’affichage du clavier tactile 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9"/>
          <p:cNvSpPr txBox="1"/>
          <p:nvPr/>
        </p:nvSpPr>
        <p:spPr>
          <a:xfrm>
            <a:off x="1618577" y="168357"/>
            <a:ext cx="9484852" cy="669573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cap="none" i="0" lang="fr-FR" strike="noStrike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Personnalisation de la barre des tâches 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texte, capture d’écran, logiciel, nombre&#10;&#10;Description générée automatiquement" id="256" name="Google Shape;256;p19"/>
          <p:cNvPicPr preferRelativeResize="0"/>
          <p:nvPr/>
        </p:nvPicPr>
        <p:blipFill rotWithShape="1">
          <a:blip r:embed="rId4">
            <a:alphaModFix/>
          </a:blip>
          <a:srcRect b="121" l="58" r="55" t="70"/>
          <a:stretch/>
        </p:blipFill>
        <p:spPr>
          <a:xfrm>
            <a:off x="264307" y="2021789"/>
            <a:ext cx="5928149" cy="25434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257" name="Google Shape;257;p19"/>
          <p:cNvSpPr/>
          <p:nvPr/>
        </p:nvSpPr>
        <p:spPr>
          <a:xfrm>
            <a:off x="138547" y="4031831"/>
            <a:ext cx="6253016" cy="425754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8AC9902-4B3A-EAF6-7E2D-D6DDC9D4CC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22" l="58" r="17" t="89"/>
          <a:stretch/>
        </p:blipFill>
        <p:spPr>
          <a:xfrm>
            <a:off x="6502851" y="2021789"/>
            <a:ext cx="5273412" cy="1529281"/>
          </a:xfrm>
          <a:prstGeom prst="rect">
            <a:avLst/>
          </a:prstGeom>
        </p:spPr>
      </p:pic>
      <p:sp>
        <p:nvSpPr>
          <p:cNvPr id="255" name="Google Shape;255;p19"/>
          <p:cNvSpPr/>
          <p:nvPr/>
        </p:nvSpPr>
        <p:spPr>
          <a:xfrm>
            <a:off x="6502850" y="2021789"/>
            <a:ext cx="5273413" cy="1529281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A845B63C-562E-1745-BBD7-EAEB42A6DB90}"/>
              </a:ext>
            </a:extLst>
          </p:cNvPr>
          <p:cNvGrpSpPr/>
          <p:nvPr/>
        </p:nvGrpSpPr>
        <p:grpSpPr>
          <a:xfrm>
            <a:off x="7222086" y="3422089"/>
            <a:ext cx="1118351" cy="609742"/>
            <a:chOff x="7222086" y="3422089"/>
            <a:chExt cx="1118351" cy="609742"/>
          </a:xfrm>
        </p:grpSpPr>
        <p:cxnSp>
          <p:nvCxnSpPr>
            <p:cNvPr id="251" name="Google Shape;251;p19"/>
            <p:cNvCxnSpPr>
              <a:cxnSpLocks/>
            </p:cNvCxnSpPr>
            <p:nvPr/>
          </p:nvCxnSpPr>
          <p:spPr>
            <a:xfrm flipV="1">
              <a:off x="7222086" y="3422089"/>
              <a:ext cx="0" cy="609742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type="none" w="sm"/>
              <a:tailEnd len="med" type="triangle" w="med"/>
            </a:ln>
          </p:spPr>
        </p:cxn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549CD2B4-F362-D444-0495-97A198BD8913}"/>
                </a:ext>
              </a:extLst>
            </p:cNvPr>
            <p:cNvCxnSpPr/>
            <p:nvPr/>
          </p:nvCxnSpPr>
          <p:spPr>
            <a:xfrm>
              <a:off x="7222837" y="4031831"/>
              <a:ext cx="1117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902</Words>
  <Application>Microsoft Office PowerPoint</Application>
  <PresentationFormat>Grand écran</PresentationFormat>
  <Paragraphs>163</Paragraphs>
  <Slides>20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Noto Sans Symbols</vt:lpstr>
      <vt:lpstr>Quattrocento Sans</vt:lpstr>
      <vt:lpstr>Calibri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Benoit Lefevre</dc:creator>
  <cp:lastModifiedBy>EASYPITCH EASYPITCH</cp:lastModifiedBy>
  <cp:revision>14</cp:revision>
  <dcterms:created xsi:type="dcterms:W3CDTF">2021-04-20T14:45:14Z</dcterms:created>
  <dcterms:modified xsi:type="dcterms:W3CDTF">2024-05-20T16:02:52Z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ntentTypeId" pid="2">
    <vt:lpwstr>0x010100C84C5EEF68EBC8429DF872F6427A7B04</vt:lpwstr>
  </property>
  <property fmtid="{D5CDD505-2E9C-101B-9397-08002B2CF9AE}" name="NXPowerLiteLastOptimized" pid="3">
    <vt:lpwstr>8973109</vt:lpwstr>
  </property>
  <property fmtid="{D5CDD505-2E9C-101B-9397-08002B2CF9AE}" name="NXPowerLiteSettings" pid="4">
    <vt:lpwstr>F7000400038000</vt:lpwstr>
  </property>
  <property fmtid="{D5CDD505-2E9C-101B-9397-08002B2CF9AE}" name="NXPowerLiteVersion" pid="5">
    <vt:lpwstr>S10.2.0</vt:lpwstr>
  </property>
</Properties>
</file>