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184" autoAdjust="0"/>
  </p:normalViewPr>
  <p:slideViewPr>
    <p:cSldViewPr snapToGrid="0">
      <p:cViewPr varScale="1">
        <p:scale>
          <a:sx n="42" d="100"/>
          <a:sy n="42" d="100"/>
        </p:scale>
        <p:origin x="17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426D-D6B5-4F78-90F6-A24215F5BCB0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6DCCF-0A4A-4E53-AA0A-0C145CA0BC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Rajouter « patch » lien url vers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sur assistance</a:t>
            </a:r>
            <a:endParaRPr dirty="0"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Rajouter intitulé vb342</a:t>
            </a:r>
            <a:endParaRPr dirty="0"/>
          </a:p>
        </p:txBody>
      </p:sp>
      <p:sp>
        <p:nvSpPr>
          <p:cNvPr id="256" name="Google Shape;2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Caméra à suivi automatique pour les visioconférences</a:t>
            </a:r>
            <a:endParaRPr lang="fr-FR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Angle de vue de la caméra 120°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Résolution UHD 4K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microphones bidirectionnels avec portée de 6 mètres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haut-parleurs 5W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Zoom x12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1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Différents modes de </a:t>
            </a:r>
            <a:r>
              <a:rPr lang="fr-FR" sz="1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lang="fr-FR" sz="1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Faire slide sur </a:t>
            </a:r>
            <a:r>
              <a:rPr lang="fr-FR" dirty="0" err="1"/>
              <a:t>hdmi</a:t>
            </a:r>
            <a:r>
              <a:rPr lang="fr-FR" dirty="0"/>
              <a:t> out et </a:t>
            </a:r>
            <a:r>
              <a:rPr lang="fr-FR" dirty="0" err="1"/>
              <a:t>bluetooth</a:t>
            </a:r>
            <a:endParaRPr dirty="0"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E01C5-4A08-4037-8304-FBB6B5F72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4080F5-9F14-4F49-BA75-087CBDDEF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E2739-F59E-41BA-BE60-A92E914D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896725-86C3-4DA1-BAF9-D6FB1F88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9994A0-F085-4594-8F91-0333EC6C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83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64400-E7A2-4BE5-AD56-368C9B4C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81F943-EED2-4DE8-824E-FB9C55738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9AE4FC-F080-498E-955F-E933A85C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A1068F-C279-49CF-A52D-A59D2ECA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E068B5-ADC2-4A43-862A-6B464855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41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670C12-F448-4A70-A9CE-F7E58B42E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9A4705-5122-4FFC-AFCA-F3356EB43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1E281-2D3D-46CE-AC71-FD2EF858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64570-7E7E-4075-BB1B-F02F2EDF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AAEDE0-5E50-45C1-B64C-5AFEA9A8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9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5CDF9-43BE-4455-ADCE-84AB686D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AE273-6374-4317-BAB6-58E6512BC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8011A-AC75-4D97-8BD8-91E24A9A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0DA3C-B3E7-4CB4-9F8F-BC305FA3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0256F4-6460-4A1F-A947-7F0BEB2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7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A478B-2305-4CE4-A9EA-BBF5D949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1E875C-D14D-446E-9A8D-59892FBD2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3D97D0-0FB3-4EA4-9530-E039EC75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3DDD5-3A01-4AB2-9BB7-EC6265DD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A9A9E-DC95-4D7F-9EC4-2609700C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8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FD4EB-8506-4F0F-B420-E04513B1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A852D7-4933-4A28-A03A-8B4BBC9CF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11CEE8-85E8-4E7E-AD3F-4420C6A40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D8E1AF-EC6B-4B10-A04F-1E16D445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24BD4F-31E7-47D8-BE6B-E8CE83DE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269DEE-A98D-4F5A-9977-F04153F3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53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E76A7-7E3F-489E-9405-4BFE3A83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10F249-E5E5-48AC-9F3B-92BC66258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A9EFFE-1671-4E54-B097-24C5B05D0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A93FDB-2E49-4E6B-A827-72702C5E6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A08A34-3B27-45EB-ACAF-42A136047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8D1CF7-C5B9-4683-A9C1-25B2BAC9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65BF4E-81CC-4E10-93C4-50015F4D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E9DD2-296B-4CF3-871C-0D6572C6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4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C894D-C39A-4C0D-9866-EBA6CAA0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F0CD0-3CF0-4C58-AA3F-DBBFD509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766348-EB15-4143-8C12-A90FC4D9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DBF132-D20D-416F-917B-43E1758D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3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7B0444-9460-455E-AA52-6FAA5D5A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C8E0A0-A902-4E4E-A2E7-047D18B6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8233D2-9F61-4355-837A-E222FA36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3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F1BCF-F065-448F-AD63-1C7FEFC1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CCCFAD-79AD-494E-A44C-58BE85066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7C99A5-B21B-461B-835B-CE06DE60D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A65015-13FC-41CE-8745-0FCC105F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D80D70-7D03-4ABE-9707-CEFCF1AE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AAAF92-2597-4405-B8AC-58D648E5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50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EE0E2-3F8C-4A8A-9BD5-889F24E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5D4020-A927-48BC-8CA7-2D50CC0C4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FAA987-D06D-4F82-8AD8-AE973E267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4F933D-C4A2-400B-B331-3B3C1A2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1F0089-647A-4E89-A508-424D38B8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654589-53EB-478A-B842-F20DDFA1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89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B360C1-2FBA-404B-8AD9-8EFECD52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9C233-E275-45AB-A47B-FEE5FF5B4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1DC22-028E-4F2C-8F4A-4AAD16E32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F4A4-8598-4A1A-AB25-ADFD6CD0267D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B14A1-E71D-45F8-8E42-C1614EC8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067027-E729-4F3A-B4E8-4F30F8A01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BF3C-0371-4BDD-98B6-90329BC87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3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2895600" extrusionOk="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" descr="Il s’agit d’une image d’un bureau avec les ordinateurs portables et de personnes travaillant."/>
          <p:cNvSpPr/>
          <p:nvPr/>
        </p:nvSpPr>
        <p:spPr>
          <a:xfrm>
            <a:off x="14068" y="2049517"/>
            <a:ext cx="12192000" cy="2439468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-17168" y="3829992"/>
            <a:ext cx="11651333" cy="99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rgbClr val="030553"/>
                </a:solidFill>
                <a:latin typeface="Calibri"/>
                <a:cs typeface="Calibri"/>
                <a:sym typeface="Calibri"/>
              </a:rPr>
              <a:t>Solution de visioconférence 4K, haut-parleurs et microphones intégrés</a:t>
            </a:r>
            <a:endParaRPr dirty="0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1461" y="-54311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50166" y="398880"/>
            <a:ext cx="28185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</a:t>
            </a:r>
            <a:endParaRPr dirty="0"/>
          </a:p>
        </p:txBody>
      </p:sp>
      <p:grpSp>
        <p:nvGrpSpPr>
          <p:cNvPr id="94" name="Google Shape;94;p1"/>
          <p:cNvGrpSpPr/>
          <p:nvPr/>
        </p:nvGrpSpPr>
        <p:grpSpPr>
          <a:xfrm>
            <a:off x="557835" y="3231684"/>
            <a:ext cx="7884072" cy="3465123"/>
            <a:chOff x="557835" y="3231684"/>
            <a:chExt cx="7884072" cy="3465123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557835" y="3231684"/>
              <a:ext cx="7884072" cy="119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4000" b="1" dirty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VB342+</a:t>
              </a:r>
              <a:endParaRPr dirty="0"/>
            </a:p>
          </p:txBody>
        </p:sp>
        <p:pic>
          <p:nvPicPr>
            <p:cNvPr id="97" name="Google Shape;9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45324" y="466659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DC3A4E-237F-486E-ADBE-904F5D10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727" y="1038153"/>
            <a:ext cx="95059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 descr="Il s’agit d’une image d’un bureau avec les ordinateurs portables et de personnes travaillant."/>
          <p:cNvSpPr/>
          <p:nvPr/>
        </p:nvSpPr>
        <p:spPr>
          <a:xfrm>
            <a:off x="0" y="182884"/>
            <a:ext cx="9214338" cy="130309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337711" y="590103"/>
            <a:ext cx="8876627" cy="82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Changer de mode de 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</p:txBody>
      </p:sp>
      <p:sp>
        <p:nvSpPr>
          <p:cNvPr id="250" name="Google Shape;250;p10"/>
          <p:cNvSpPr txBox="1"/>
          <p:nvPr/>
        </p:nvSpPr>
        <p:spPr>
          <a:xfrm>
            <a:off x="239147" y="2048418"/>
            <a:ext cx="5359795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Auto Framing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Suivi de l’auditoire à l’aide d’un système de reconnaissance faciale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Audio </a:t>
            </a:r>
            <a:r>
              <a:rPr lang="fr-FR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Suivi de la personne prenant la parole à l’aide d’une localisation faite par les microphones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Désactiver le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tabLst/>
              <a:defRPr/>
            </a:pPr>
            <a:r>
              <a:rPr lang="fr-FR" sz="2400" noProof="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La caméra sera gérée à l’aide des touches de navigation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0EAE1D1-C906-474F-B226-ADDFA7EB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54" y="305983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17;p8">
            <a:extLst>
              <a:ext uri="{FF2B5EF4-FFF2-40B4-BE49-F238E27FC236}">
                <a16:creationId xmlns:a16="http://schemas.microsoft.com/office/drawing/2014/main" id="{623EDFE0-5C4B-4397-9E27-5585061D1BB0}"/>
              </a:ext>
            </a:extLst>
          </p:cNvPr>
          <p:cNvSpPr txBox="1"/>
          <p:nvPr/>
        </p:nvSpPr>
        <p:spPr>
          <a:xfrm>
            <a:off x="5215469" y="2049174"/>
            <a:ext cx="37276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Auto Framing / Désactiver le </a:t>
            </a:r>
            <a:r>
              <a:rPr lang="fr-FR" sz="18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</p:txBody>
      </p:sp>
      <p:sp>
        <p:nvSpPr>
          <p:cNvPr id="10" name="Google Shape;217;p8">
            <a:extLst>
              <a:ext uri="{FF2B5EF4-FFF2-40B4-BE49-F238E27FC236}">
                <a16:creationId xmlns:a16="http://schemas.microsoft.com/office/drawing/2014/main" id="{75340C27-D5F3-47DA-A08D-3B7F77878D7E}"/>
              </a:ext>
            </a:extLst>
          </p:cNvPr>
          <p:cNvSpPr txBox="1"/>
          <p:nvPr/>
        </p:nvSpPr>
        <p:spPr>
          <a:xfrm>
            <a:off x="7044251" y="3799644"/>
            <a:ext cx="17210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Audio </a:t>
            </a:r>
            <a:r>
              <a:rPr lang="fr-FR" sz="18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dirty="0"/>
          </a:p>
        </p:txBody>
      </p:sp>
      <p:sp>
        <p:nvSpPr>
          <p:cNvPr id="12" name="Google Shape;215;p8">
            <a:extLst>
              <a:ext uri="{FF2B5EF4-FFF2-40B4-BE49-F238E27FC236}">
                <a16:creationId xmlns:a16="http://schemas.microsoft.com/office/drawing/2014/main" id="{F840C77F-3241-4853-99D3-3F213FE5E2CA}"/>
              </a:ext>
            </a:extLst>
          </p:cNvPr>
          <p:cNvSpPr/>
          <p:nvPr/>
        </p:nvSpPr>
        <p:spPr>
          <a:xfrm>
            <a:off x="9945856" y="2103933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;p8">
            <a:extLst>
              <a:ext uri="{FF2B5EF4-FFF2-40B4-BE49-F238E27FC236}">
                <a16:creationId xmlns:a16="http://schemas.microsoft.com/office/drawing/2014/main" id="{5153E2B8-0200-4947-816A-6C7D73117BBA}"/>
              </a:ext>
            </a:extLst>
          </p:cNvPr>
          <p:cNvSpPr/>
          <p:nvPr/>
        </p:nvSpPr>
        <p:spPr>
          <a:xfrm>
            <a:off x="10365001" y="3799644"/>
            <a:ext cx="520507" cy="4955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237;p9">
            <a:extLst>
              <a:ext uri="{FF2B5EF4-FFF2-40B4-BE49-F238E27FC236}">
                <a16:creationId xmlns:a16="http://schemas.microsoft.com/office/drawing/2014/main" id="{D03B483E-C012-4214-82F5-04A44C30A021}"/>
              </a:ext>
            </a:extLst>
          </p:cNvPr>
          <p:cNvCxnSpPr>
            <a:cxnSpLocks/>
          </p:cNvCxnSpPr>
          <p:nvPr/>
        </p:nvCxnSpPr>
        <p:spPr>
          <a:xfrm flipV="1">
            <a:off x="8904847" y="2351726"/>
            <a:ext cx="1041009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237;p9">
            <a:extLst>
              <a:ext uri="{FF2B5EF4-FFF2-40B4-BE49-F238E27FC236}">
                <a16:creationId xmlns:a16="http://schemas.microsoft.com/office/drawing/2014/main" id="{C73EC7E1-198D-43BC-BC8D-D9A9316921D8}"/>
              </a:ext>
            </a:extLst>
          </p:cNvPr>
          <p:cNvCxnSpPr>
            <a:cxnSpLocks/>
          </p:cNvCxnSpPr>
          <p:nvPr/>
        </p:nvCxnSpPr>
        <p:spPr>
          <a:xfrm flipV="1">
            <a:off x="8781384" y="4095358"/>
            <a:ext cx="1583617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 descr="Il s’agit d’une image d’un bureau avec les ordinateurs portables et de personnes travaillant."/>
          <p:cNvSpPr/>
          <p:nvPr/>
        </p:nvSpPr>
        <p:spPr>
          <a:xfrm>
            <a:off x="0" y="141058"/>
            <a:ext cx="12191999" cy="13461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63601" y="593331"/>
            <a:ext cx="9374294" cy="88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Accéder aux paramètres</a:t>
            </a:r>
            <a:endParaRPr dirty="0"/>
          </a:p>
        </p:txBody>
      </p:sp>
      <p:grpSp>
        <p:nvGrpSpPr>
          <p:cNvPr id="260" name="Google Shape;260;p11"/>
          <p:cNvGrpSpPr/>
          <p:nvPr/>
        </p:nvGrpSpPr>
        <p:grpSpPr>
          <a:xfrm>
            <a:off x="0" y="1934150"/>
            <a:ext cx="8440615" cy="3270786"/>
            <a:chOff x="39402" y="1850245"/>
            <a:chExt cx="8440615" cy="2887477"/>
          </a:xfrm>
        </p:grpSpPr>
        <p:sp>
          <p:nvSpPr>
            <p:cNvPr id="261" name="Google Shape;261;p11"/>
            <p:cNvSpPr txBox="1"/>
            <p:nvPr/>
          </p:nvSpPr>
          <p:spPr>
            <a:xfrm>
              <a:off x="203003" y="3168102"/>
              <a:ext cx="6338400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4572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PTZApp</a:t>
              </a:r>
              <a:endPara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Permet de gérer les paramétrages de la caméra</a:t>
              </a:r>
              <a:endParaRPr dirty="0"/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39402" y="1850245"/>
              <a:ext cx="844061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Les paramétrages sont accessibles depuis une application Windows, nommée </a:t>
              </a:r>
              <a:r>
                <a:rPr lang="fr-FR" sz="1800" i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PTZApp</a:t>
              </a:r>
              <a:r>
                <a:rPr lang="fr-FR" sz="1800" i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. Cette application doit être installée sur le poste branché en USB à la caméra</a:t>
              </a:r>
              <a:endParaRPr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DFAC30C-E0FD-4AC9-9961-BA587F617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50" y="2786208"/>
            <a:ext cx="4086225" cy="37052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 txBox="1"/>
          <p:nvPr/>
        </p:nvSpPr>
        <p:spPr>
          <a:xfrm>
            <a:off x="3510455" y="393399"/>
            <a:ext cx="4606603" cy="9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dirty="0"/>
          </a:p>
        </p:txBody>
      </p:sp>
      <p:sp>
        <p:nvSpPr>
          <p:cNvPr id="282" name="Google Shape;282;p13"/>
          <p:cNvSpPr txBox="1"/>
          <p:nvPr/>
        </p:nvSpPr>
        <p:spPr>
          <a:xfrm>
            <a:off x="0" y="1773171"/>
            <a:ext cx="11313696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1) On peut déporter l’affichage de la caméra sur un moniteur à l’aide _______________ 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2) Avec quelle touche de la télécommande peut-on enregistrer des positions ? </a:t>
            </a:r>
            <a:endParaRPr lang="fr-FR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Register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Enter</a:t>
            </a:r>
            <a:endParaRPr dirty="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Preset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3) La VB342+ inclus __ micros et __ haut-parleurs.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8451" y="4738262"/>
            <a:ext cx="2653549" cy="201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 descr="Il s’agit d’une image d’un bureau avec les ordinateurs portables et de personnes travaillant."/>
          <p:cNvSpPr/>
          <p:nvPr/>
        </p:nvSpPr>
        <p:spPr>
          <a:xfrm>
            <a:off x="0" y="157655"/>
            <a:ext cx="12192000" cy="90263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27204" y="371903"/>
            <a:ext cx="2163747" cy="6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l="26925" t="11184" r="29202" b="2845"/>
          <a:stretch/>
        </p:blipFill>
        <p:spPr>
          <a:xfrm>
            <a:off x="8009791" y="2417885"/>
            <a:ext cx="2783157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327204" y="1166173"/>
            <a:ext cx="694227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Connexion</a:t>
            </a: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 en USB, en HDMI et Bluetooth sur un écran 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Easypitch</a:t>
            </a: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 et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d’une vidéo sur Windows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horizontale/verticale avec la télécommande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1800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 » avec la télécommande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endParaRPr lang="fr-FR" dirty="0">
              <a:solidFill>
                <a:srgbClr val="030553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  <a:tabLst/>
              <a:defRPr/>
            </a:pPr>
            <a:r>
              <a:rPr lang="fr-FR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Modifier le mode de </a:t>
            </a:r>
            <a:r>
              <a:rPr lang="fr-FR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3055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Accéder aux paramètres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 descr="Il s’agit d’une image d’un bureau avec les ordinateurs portables et de personnes travaillant."/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369246" y="690661"/>
            <a:ext cx="3078147" cy="69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20233" y="1894504"/>
            <a:ext cx="11766968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 s’agit d’une caméra grand angle (120°) destinée aux petites et moyennes salles.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Celle-ci intègre 2 microphones et 2 enceintes, ces dernières sont paramétrables pour gérer la réduction de bruit et l’annulation d’écho.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Différents modes de </a:t>
            </a:r>
            <a:r>
              <a:rPr lang="fr-FR" sz="2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r>
              <a: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sont intégrés : un se focalisant sur la voix, l’autre sur l’image.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 descr="Il s’agit d’une image d’un bureau avec les ordinateurs portables et de personnes travaillant."/>
          <p:cNvSpPr/>
          <p:nvPr/>
        </p:nvSpPr>
        <p:spPr>
          <a:xfrm>
            <a:off x="0" y="175016"/>
            <a:ext cx="12192000" cy="125734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4142" y="3135068"/>
            <a:ext cx="4623168" cy="348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63602" y="544908"/>
            <a:ext cx="9558467" cy="7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Branchement en USB sur un écran Easypitch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 descr="Une image contenant intérieur, noi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1" r="-1704" b="38476"/>
          <a:stretch/>
        </p:blipFill>
        <p:spPr>
          <a:xfrm>
            <a:off x="5107471" y="2874313"/>
            <a:ext cx="4282905" cy="1257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264142" y="2794118"/>
            <a:ext cx="6984782" cy="3426957"/>
            <a:chOff x="211590" y="3075825"/>
            <a:chExt cx="6984782" cy="3426957"/>
          </a:xfrm>
        </p:grpSpPr>
        <p:pic>
          <p:nvPicPr>
            <p:cNvPr id="128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-197656" y="3485071"/>
              <a:ext cx="3273972" cy="24554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" name="Google Shape;129;p4"/>
            <p:cNvCxnSpPr/>
            <p:nvPr/>
          </p:nvCxnSpPr>
          <p:spPr>
            <a:xfrm rot="10800000">
              <a:off x="2182938" y="5088626"/>
              <a:ext cx="1828800" cy="378373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0" name="Google Shape;130;p4"/>
            <p:cNvSpPr txBox="1"/>
            <p:nvPr/>
          </p:nvSpPr>
          <p:spPr>
            <a:xfrm>
              <a:off x="3980543" y="5302453"/>
              <a:ext cx="3215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Branchement centralisé USB incluant son et image</a:t>
              </a: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8D738B-FE94-4D65-923B-77BC9C1C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55" y="3381405"/>
            <a:ext cx="6352003" cy="19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 descr="Il s’agit d’une image d’un bureau avec les ordinateurs portables et de personnes travaillant."/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13458" y="683357"/>
            <a:ext cx="7748280" cy="5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1429903" y="4994886"/>
            <a:ext cx="530357" cy="541867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>
            <a:off x="266499" y="2198382"/>
            <a:ext cx="11658999" cy="4001455"/>
            <a:chOff x="407748" y="2856545"/>
            <a:chExt cx="11658999" cy="4001455"/>
          </a:xfrm>
        </p:grpSpPr>
        <p:sp>
          <p:nvSpPr>
            <p:cNvPr id="141" name="Google Shape;141;p5"/>
            <p:cNvSpPr txBox="1"/>
            <p:nvPr/>
          </p:nvSpPr>
          <p:spPr>
            <a:xfrm>
              <a:off x="788967" y="2856545"/>
              <a:ext cx="10614065" cy="869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</a:pP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Pour accéder à la caméra depuis 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cliquez sur « 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 » </a:t>
              </a:r>
              <a:r>
                <a:rPr lang="fr-FR" sz="2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puis « </a:t>
              </a:r>
              <a:r>
                <a:rPr lang="fr-FR"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Photo » </a:t>
              </a:r>
              <a:endParaRPr/>
            </a:p>
          </p:txBody>
        </p:sp>
        <p:grpSp>
          <p:nvGrpSpPr>
            <p:cNvPr id="142" name="Google Shape;142;p5"/>
            <p:cNvGrpSpPr/>
            <p:nvPr/>
          </p:nvGrpSpPr>
          <p:grpSpPr>
            <a:xfrm>
              <a:off x="407748" y="3839263"/>
              <a:ext cx="4892261" cy="2993543"/>
              <a:chOff x="407748" y="3839263"/>
              <a:chExt cx="4892261" cy="2993543"/>
            </a:xfrm>
          </p:grpSpPr>
          <p:pic>
            <p:nvPicPr>
              <p:cNvPr id="143" name="Google Shape;143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" name="Google Shape;144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5"/>
            <p:cNvGrpSpPr/>
            <p:nvPr/>
          </p:nvGrpSpPr>
          <p:grpSpPr>
            <a:xfrm>
              <a:off x="5239607" y="4755941"/>
              <a:ext cx="1908597" cy="779473"/>
              <a:chOff x="5469829" y="4757280"/>
              <a:chExt cx="1908597" cy="779473"/>
            </a:xfrm>
          </p:grpSpPr>
          <p:pic>
            <p:nvPicPr>
              <p:cNvPr id="146" name="Google Shape;146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69829" y="4757280"/>
                <a:ext cx="773492" cy="779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Google Shape;147;p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92320" y="4770709"/>
                <a:ext cx="686106" cy="6742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8" name="Google Shape;148;p5"/>
              <p:cNvCxnSpPr/>
              <p:nvPr/>
            </p:nvCxnSpPr>
            <p:spPr>
              <a:xfrm>
                <a:off x="6179833" y="5135984"/>
                <a:ext cx="518336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50" name="Google Shape;150;p5"/>
            <p:cNvGrpSpPr/>
            <p:nvPr/>
          </p:nvGrpSpPr>
          <p:grpSpPr>
            <a:xfrm>
              <a:off x="7174486" y="3864457"/>
              <a:ext cx="4892261" cy="2993543"/>
              <a:chOff x="407748" y="3839263"/>
              <a:chExt cx="4892261" cy="2993543"/>
            </a:xfrm>
          </p:grpSpPr>
          <p:pic>
            <p:nvPicPr>
              <p:cNvPr id="151" name="Google Shape;151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Google Shape;152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55" name="Google Shape;155;p5" descr="Une image contenant texte, portable, ordinateur, équipement électroniqu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3057" y="3398022"/>
            <a:ext cx="4413532" cy="24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 descr="Il s’agit d’une image d’un bureau avec les ordinateurs portables et de personnes travaillant."/>
          <p:cNvSpPr/>
          <p:nvPr/>
        </p:nvSpPr>
        <p:spPr>
          <a:xfrm>
            <a:off x="10510" y="253325"/>
            <a:ext cx="12192000" cy="1394926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63602" y="681916"/>
            <a:ext cx="11864796" cy="81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Accès à la caméra depuis Windows</a:t>
            </a:r>
            <a:endParaRPr/>
          </a:p>
        </p:txBody>
      </p:sp>
      <p:pic>
        <p:nvPicPr>
          <p:cNvPr id="163" name="Google Shape;163;p6" descr="Une image contenant sombre, arme à f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161" y="3291231"/>
            <a:ext cx="1078457" cy="809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6"/>
          <p:cNvGrpSpPr/>
          <p:nvPr/>
        </p:nvGrpSpPr>
        <p:grpSpPr>
          <a:xfrm>
            <a:off x="310744" y="2139226"/>
            <a:ext cx="11394263" cy="3922629"/>
            <a:chOff x="321255" y="2182850"/>
            <a:chExt cx="11394263" cy="3922629"/>
          </a:xfrm>
        </p:grpSpPr>
        <p:grpSp>
          <p:nvGrpSpPr>
            <p:cNvPr id="165" name="Google Shape;165;p6"/>
            <p:cNvGrpSpPr/>
            <p:nvPr/>
          </p:nvGrpSpPr>
          <p:grpSpPr>
            <a:xfrm>
              <a:off x="321255" y="2182850"/>
              <a:ext cx="11394263" cy="3922629"/>
              <a:chOff x="448729" y="2868759"/>
              <a:chExt cx="11394263" cy="3922629"/>
            </a:xfrm>
          </p:grpSpPr>
          <p:pic>
            <p:nvPicPr>
              <p:cNvPr id="166" name="Google Shape;166;p6" descr="Une image contenant texte&#10;&#10;Description générée automatiquement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84051" y="505525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93682" y="5028753"/>
                <a:ext cx="630274" cy="6411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8" name="Google Shape;168;p6"/>
              <p:cNvCxnSpPr/>
              <p:nvPr/>
            </p:nvCxnSpPr>
            <p:spPr>
              <a:xfrm>
                <a:off x="5813543" y="5328529"/>
                <a:ext cx="693701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69" name="Google Shape;169;p6"/>
              <p:cNvGrpSpPr/>
              <p:nvPr/>
            </p:nvGrpSpPr>
            <p:grpSpPr>
              <a:xfrm>
                <a:off x="7207670" y="3839263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0" name="Google Shape;170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3" name="Google Shape;173;p6"/>
              <p:cNvSpPr txBox="1"/>
              <p:nvPr/>
            </p:nvSpPr>
            <p:spPr>
              <a:xfrm>
                <a:off x="788967" y="2868759"/>
                <a:ext cx="10931417" cy="86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Arial"/>
                  <a:buChar char="•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Pour accéder à la caméra depuis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</p:txBody>
          </p:sp>
          <p:grpSp>
            <p:nvGrpSpPr>
              <p:cNvPr id="174" name="Google Shape;174;p6"/>
              <p:cNvGrpSpPr/>
              <p:nvPr/>
            </p:nvGrpSpPr>
            <p:grpSpPr>
              <a:xfrm>
                <a:off x="448729" y="3955064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5" name="Google Shape;175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" name="Google Shape;176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78" name="Google Shape;178;p6" descr="Une image contenant texte, portable, ordinateur, équipement électronique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38969" y="3315663"/>
              <a:ext cx="4228482" cy="2374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 descr="Il s’agit d’une image d’un bureau avec les ordinateurs portables et de personnes travaillant."/>
          <p:cNvSpPr/>
          <p:nvPr/>
        </p:nvSpPr>
        <p:spPr>
          <a:xfrm>
            <a:off x="-6090" y="1714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22714" y="641560"/>
            <a:ext cx="9189452" cy="8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Enregistrement d’une vidéo sur Windows</a:t>
            </a:r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>
            <a:off x="86582" y="2078458"/>
            <a:ext cx="12110673" cy="4608113"/>
            <a:chOff x="86582" y="2078458"/>
            <a:chExt cx="12110673" cy="4608113"/>
          </a:xfrm>
        </p:grpSpPr>
        <p:grpSp>
          <p:nvGrpSpPr>
            <p:cNvPr id="187" name="Google Shape;187;p7"/>
            <p:cNvGrpSpPr/>
            <p:nvPr/>
          </p:nvGrpSpPr>
          <p:grpSpPr>
            <a:xfrm>
              <a:off x="5945914" y="2337859"/>
              <a:ext cx="6251341" cy="3128136"/>
              <a:chOff x="5817945" y="2271230"/>
              <a:chExt cx="6251341" cy="3128136"/>
            </a:xfrm>
          </p:grpSpPr>
          <p:cxnSp>
            <p:nvCxnSpPr>
              <p:cNvPr id="188" name="Google Shape;188;p7"/>
              <p:cNvCxnSpPr>
                <a:endCxn id="189" idx="3"/>
              </p:cNvCxnSpPr>
              <p:nvPr/>
            </p:nvCxnSpPr>
            <p:spPr>
              <a:xfrm rot="10800000">
                <a:off x="10602103" y="3765070"/>
                <a:ext cx="539700" cy="4866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90" name="Google Shape;190;p7"/>
              <p:cNvGrpSpPr/>
              <p:nvPr/>
            </p:nvGrpSpPr>
            <p:grpSpPr>
              <a:xfrm>
                <a:off x="5817945" y="2271230"/>
                <a:ext cx="6251341" cy="3128136"/>
                <a:chOff x="5957259" y="2557919"/>
                <a:chExt cx="6251341" cy="3128136"/>
              </a:xfrm>
            </p:grpSpPr>
            <p:pic>
              <p:nvPicPr>
                <p:cNvPr id="191" name="Google Shape;191;p7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957259" y="2557919"/>
                  <a:ext cx="5112223" cy="31281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" name="Google Shape;189;p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148371" y="2759965"/>
                  <a:ext cx="4593046" cy="25835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" name="Google Shape;192;p7" descr="Une image contenant texte, homme, mur, personne&#10;&#10;Description générée automatiquement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53555" y="2854479"/>
                  <a:ext cx="4276091" cy="2394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3" name="Google Shape;193;p7"/>
                <p:cNvSpPr/>
                <p:nvPr/>
              </p:nvSpPr>
              <p:spPr>
                <a:xfrm>
                  <a:off x="10474716" y="3680599"/>
                  <a:ext cx="382995" cy="61087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4" name="Google Shape;194;p7"/>
                <p:cNvCxnSpPr/>
                <p:nvPr/>
              </p:nvCxnSpPr>
              <p:spPr>
                <a:xfrm flipH="1">
                  <a:off x="10731466" y="3350075"/>
                  <a:ext cx="636229" cy="512082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95" name="Google Shape;195;p7"/>
                <p:cNvSpPr txBox="1"/>
                <p:nvPr/>
              </p:nvSpPr>
              <p:spPr>
                <a:xfrm>
                  <a:off x="11355038" y="4369783"/>
                  <a:ext cx="7958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Photo</a:t>
                  </a:r>
                  <a:endParaRPr/>
                </a:p>
              </p:txBody>
            </p:sp>
            <p:sp>
              <p:nvSpPr>
                <p:cNvPr id="196" name="Google Shape;196;p7"/>
                <p:cNvSpPr txBox="1"/>
                <p:nvPr/>
              </p:nvSpPr>
              <p:spPr>
                <a:xfrm>
                  <a:off x="11297345" y="3099060"/>
                  <a:ext cx="9112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80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Caméra</a:t>
                  </a:r>
                  <a:endParaRPr/>
                </a:p>
              </p:txBody>
            </p:sp>
          </p:grpSp>
        </p:grpSp>
        <p:grpSp>
          <p:nvGrpSpPr>
            <p:cNvPr id="197" name="Google Shape;197;p7"/>
            <p:cNvGrpSpPr/>
            <p:nvPr/>
          </p:nvGrpSpPr>
          <p:grpSpPr>
            <a:xfrm>
              <a:off x="86582" y="2078458"/>
              <a:ext cx="6081843" cy="4608113"/>
              <a:chOff x="122714" y="2124997"/>
              <a:chExt cx="6081843" cy="4608113"/>
            </a:xfrm>
          </p:grpSpPr>
          <p:sp>
            <p:nvSpPr>
              <p:cNvPr id="198" name="Google Shape;198;p7"/>
              <p:cNvSpPr txBox="1"/>
              <p:nvPr/>
            </p:nvSpPr>
            <p:spPr>
              <a:xfrm>
                <a:off x="122714" y="2124997"/>
                <a:ext cx="5495163" cy="4091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lancer une vidéo depuis    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Vous pouvez donc passer de la caméra à la photo en un clic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/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</a:t>
                </a:r>
                <a:r>
                  <a:rPr lang="fr-FR" sz="24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zoomer</a:t>
                </a:r>
                <a:r>
                  <a:rPr lang="fr-FR" sz="24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(+) sur une photo il faut réaliser un étirement avec deux doigts</a:t>
                </a:r>
                <a:endParaRPr/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9" name="Google Shape;199;p7" descr="Une image contenant texte&#10;&#10;Description générée automatiquement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21993" y="290264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0" name="Google Shape;200;p7" descr="Une image contenant texte&#10;&#10;Description générée automatiquement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88505" y="5545599"/>
                <a:ext cx="1016052" cy="11875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221993" y="4235759"/>
                <a:ext cx="613988" cy="62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26E62827-ADF4-4BE2-9EFA-FB40F9EF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460" y="372600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Google Shape;207;p8" descr="Il s’agit d’une image d’un bureau avec les ordinateurs portables et de personnes travaillant."/>
          <p:cNvSpPr/>
          <p:nvPr/>
        </p:nvSpPr>
        <p:spPr>
          <a:xfrm>
            <a:off x="-9113" y="202181"/>
            <a:ext cx="9144000" cy="142625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212222" y="396935"/>
            <a:ext cx="8121119" cy="115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Zoom et navigation horizontale/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verticale avec la télécommande</a:t>
            </a:r>
            <a:endParaRPr dirty="0"/>
          </a:p>
        </p:txBody>
      </p:sp>
      <p:grpSp>
        <p:nvGrpSpPr>
          <p:cNvPr id="209" name="Google Shape;209;p8"/>
          <p:cNvGrpSpPr/>
          <p:nvPr/>
        </p:nvGrpSpPr>
        <p:grpSpPr>
          <a:xfrm>
            <a:off x="334752" y="1166454"/>
            <a:ext cx="11140899" cy="3549542"/>
            <a:chOff x="258052" y="710507"/>
            <a:chExt cx="11140899" cy="3549542"/>
          </a:xfrm>
        </p:grpSpPr>
        <p:sp>
          <p:nvSpPr>
            <p:cNvPr id="210" name="Google Shape;210;p8"/>
            <p:cNvSpPr txBox="1"/>
            <p:nvPr/>
          </p:nvSpPr>
          <p:spPr>
            <a:xfrm>
              <a:off x="258052" y="2690429"/>
              <a:ext cx="699704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l’inclinaison, et positionnement horizontal</a:t>
              </a:r>
              <a:endParaRPr dirty="0"/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les angles du zoom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" name="Google Shape;211;p8"/>
            <p:cNvGrpSpPr/>
            <p:nvPr/>
          </p:nvGrpSpPr>
          <p:grpSpPr>
            <a:xfrm>
              <a:off x="7255096" y="710507"/>
              <a:ext cx="4143855" cy="2980356"/>
              <a:chOff x="7255096" y="710507"/>
              <a:chExt cx="4143855" cy="2980356"/>
            </a:xfrm>
          </p:grpSpPr>
          <p:cxnSp>
            <p:nvCxnSpPr>
              <p:cNvPr id="214" name="Google Shape;214;p8"/>
              <p:cNvCxnSpPr>
                <a:cxnSpLocks/>
              </p:cNvCxnSpPr>
              <p:nvPr/>
            </p:nvCxnSpPr>
            <p:spPr>
              <a:xfrm flipV="1">
                <a:off x="9126054" y="1735407"/>
                <a:ext cx="1141716" cy="55502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5" name="Google Shape;215;p8"/>
              <p:cNvSpPr/>
              <p:nvPr/>
            </p:nvSpPr>
            <p:spPr>
              <a:xfrm>
                <a:off x="10150509" y="710507"/>
                <a:ext cx="1248442" cy="1186068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6" name="Google Shape;216;p8"/>
              <p:cNvCxnSpPr>
                <a:cxnSpLocks/>
                <a:stCxn id="221" idx="3"/>
              </p:cNvCxnSpPr>
              <p:nvPr/>
            </p:nvCxnSpPr>
            <p:spPr>
              <a:xfrm flipV="1">
                <a:off x="9258186" y="1346776"/>
                <a:ext cx="1374843" cy="237746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7" name="Google Shape;217;p8"/>
              <p:cNvSpPr txBox="1"/>
              <p:nvPr/>
            </p:nvSpPr>
            <p:spPr>
              <a:xfrm>
                <a:off x="7752319" y="3321572"/>
                <a:ext cx="136937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 +/-</a:t>
                </a:r>
                <a:endParaRPr dirty="0"/>
              </a:p>
            </p:txBody>
          </p:sp>
          <p:cxnSp>
            <p:nvCxnSpPr>
              <p:cNvPr id="219" name="Google Shape;219;p8"/>
              <p:cNvCxnSpPr>
                <a:cxnSpLocks/>
              </p:cNvCxnSpPr>
              <p:nvPr/>
            </p:nvCxnSpPr>
            <p:spPr>
              <a:xfrm flipV="1">
                <a:off x="8962751" y="2690429"/>
                <a:ext cx="1239008" cy="72093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20" name="Google Shape;220;p8"/>
              <p:cNvSpPr txBox="1"/>
              <p:nvPr/>
            </p:nvSpPr>
            <p:spPr>
              <a:xfrm>
                <a:off x="7255096" y="2075539"/>
                <a:ext cx="2003090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Direction du champ vertical et horizontal</a:t>
                </a:r>
                <a:endParaRPr dirty="0"/>
              </a:p>
            </p:txBody>
          </p:sp>
          <p:sp>
            <p:nvSpPr>
              <p:cNvPr id="221" name="Google Shape;221;p8"/>
              <p:cNvSpPr txBox="1"/>
              <p:nvPr/>
            </p:nvSpPr>
            <p:spPr>
              <a:xfrm>
                <a:off x="7255096" y="1261356"/>
                <a:ext cx="200309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Champ de vision maximal</a:t>
                </a:r>
                <a:endParaRPr dirty="0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F4383996-35AE-401A-B590-20A49975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54" y="305983"/>
            <a:ext cx="1571803" cy="62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Google Shape;227;p9" descr="Il s’agit d’une image d’un bureau avec les ordinateurs portables et de personnes travaillant."/>
          <p:cNvSpPr/>
          <p:nvPr/>
        </p:nvSpPr>
        <p:spPr>
          <a:xfrm>
            <a:off x="0" y="147412"/>
            <a:ext cx="9354208" cy="1529041"/>
          </a:xfrm>
          <a:prstGeom prst="rect">
            <a:avLst/>
          </a:prstGeom>
          <a:gradFill>
            <a:gsLst>
              <a:gs pos="0">
                <a:srgbClr val="7CEFD8">
                  <a:alpha val="78823"/>
                </a:srgbClr>
              </a:gs>
              <a:gs pos="1000">
                <a:srgbClr val="7CEFD8">
                  <a:alpha val="78823"/>
                </a:srgbClr>
              </a:gs>
              <a:gs pos="61000">
                <a:srgbClr val="6672E4">
                  <a:alpha val="83921"/>
                </a:srgbClr>
              </a:gs>
              <a:gs pos="98000">
                <a:srgbClr val="882BE5">
                  <a:alpha val="65882"/>
                </a:srgbClr>
              </a:gs>
              <a:gs pos="100000">
                <a:srgbClr val="882BE5">
                  <a:alpha val="65882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126647" y="375387"/>
            <a:ext cx="8633557" cy="11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» avec la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télécommande</a:t>
            </a:r>
            <a:endParaRPr dirty="0"/>
          </a:p>
        </p:txBody>
      </p:sp>
      <p:grpSp>
        <p:nvGrpSpPr>
          <p:cNvPr id="229" name="Google Shape;229;p9"/>
          <p:cNvGrpSpPr/>
          <p:nvPr/>
        </p:nvGrpSpPr>
        <p:grpSpPr>
          <a:xfrm>
            <a:off x="275124" y="1154468"/>
            <a:ext cx="11092307" cy="5295101"/>
            <a:chOff x="405753" y="1436220"/>
            <a:chExt cx="11092307" cy="5295101"/>
          </a:xfrm>
        </p:grpSpPr>
        <p:grpSp>
          <p:nvGrpSpPr>
            <p:cNvPr id="230" name="Google Shape;230;p9"/>
            <p:cNvGrpSpPr/>
            <p:nvPr/>
          </p:nvGrpSpPr>
          <p:grpSpPr>
            <a:xfrm>
              <a:off x="6671599" y="1436220"/>
              <a:ext cx="4826461" cy="5055858"/>
              <a:chOff x="6228908" y="1625406"/>
              <a:chExt cx="4826461" cy="5055858"/>
            </a:xfrm>
          </p:grpSpPr>
          <p:sp>
            <p:nvSpPr>
              <p:cNvPr id="232" name="Google Shape;232;p9"/>
              <p:cNvSpPr/>
              <p:nvPr/>
            </p:nvSpPr>
            <p:spPr>
              <a:xfrm>
                <a:off x="9744093" y="1625406"/>
                <a:ext cx="1138199" cy="1063954"/>
              </a:xfrm>
              <a:prstGeom prst="ellipse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9617484" y="3888830"/>
                <a:ext cx="550726" cy="473772"/>
              </a:xfrm>
              <a:prstGeom prst="ellipse">
                <a:avLst/>
              </a:prstGeom>
              <a:noFill/>
              <a:ln w="57150" cap="flat" cmpd="sng">
                <a:solidFill>
                  <a:srgbClr val="C55A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9527290" y="4323941"/>
                <a:ext cx="1528079" cy="1477328"/>
              </a:xfrm>
              <a:prstGeom prst="ellipse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5" name="Google Shape;235;p9"/>
              <p:cNvCxnSpPr>
                <a:cxnSpLocks/>
              </p:cNvCxnSpPr>
              <p:nvPr/>
            </p:nvCxnSpPr>
            <p:spPr>
              <a:xfrm flipV="1">
                <a:off x="8198892" y="5129448"/>
                <a:ext cx="1255039" cy="67182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6" name="Google Shape;236;p9"/>
              <p:cNvCxnSpPr>
                <a:cxnSpLocks/>
              </p:cNvCxnSpPr>
              <p:nvPr/>
            </p:nvCxnSpPr>
            <p:spPr>
              <a:xfrm flipV="1">
                <a:off x="8198892" y="4124214"/>
                <a:ext cx="1328398" cy="301756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37" name="Google Shape;237;p9"/>
              <p:cNvCxnSpPr>
                <a:cxnSpLocks/>
              </p:cNvCxnSpPr>
              <p:nvPr/>
            </p:nvCxnSpPr>
            <p:spPr>
              <a:xfrm flipV="1">
                <a:off x="8198892" y="2249847"/>
                <a:ext cx="1328398" cy="914597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38" name="Google Shape;238;p9"/>
              <p:cNvSpPr txBox="1"/>
              <p:nvPr/>
            </p:nvSpPr>
            <p:spPr>
              <a:xfrm>
                <a:off x="6228908" y="2475375"/>
                <a:ext cx="2662601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1: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réglage 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(ex: </a:t>
                </a:r>
                <a:r>
                  <a:rPr lang="fr-FR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changement de plan</a:t>
                </a:r>
                <a:r>
                  <a:rPr lang="fr-FR" sz="1800" b="1" i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dirty="0"/>
              </a:p>
            </p:txBody>
          </p:sp>
          <p:sp>
            <p:nvSpPr>
              <p:cNvPr id="239" name="Google Shape;239;p9"/>
              <p:cNvSpPr txBox="1"/>
              <p:nvPr/>
            </p:nvSpPr>
            <p:spPr>
              <a:xfrm>
                <a:off x="6387900" y="4003118"/>
                <a:ext cx="218615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2: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Appuyez sur preset</a:t>
                </a:r>
                <a:endParaRPr sz="18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9"/>
              <p:cNvSpPr txBox="1"/>
              <p:nvPr/>
            </p:nvSpPr>
            <p:spPr>
              <a:xfrm>
                <a:off x="6387900" y="5203936"/>
                <a:ext cx="218615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3:</a:t>
                </a:r>
                <a:endParaRPr dirty="0"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numéro pour enregistrer le </a:t>
                </a:r>
                <a:r>
                  <a:rPr lang="fr-FR" sz="1800" b="1" dirty="0" err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preset</a:t>
                </a:r>
                <a:endParaRPr sz="18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1" name="Google Shape;241;p9"/>
            <p:cNvSpPr txBox="1"/>
            <p:nvPr/>
          </p:nvSpPr>
          <p:spPr>
            <a:xfrm>
              <a:off x="405753" y="3315042"/>
              <a:ext cx="5965639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Pour enregistrer un </a:t>
              </a: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: </a:t>
              </a: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Rester appuyer sur </a:t>
              </a: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puis appuyer sur le numéro souhaité</a:t>
              </a: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endParaRPr lang="fr-FR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Pour lancer un </a:t>
              </a: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vous devez:   </a:t>
              </a:r>
            </a:p>
            <a:p>
              <a:pPr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</a:pP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Appuyer sur la touche </a:t>
              </a:r>
              <a:r>
                <a:rPr lang="fr-FR" sz="2400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puis appuyer sur le numéro souhaité</a:t>
              </a:r>
              <a:endParaRPr dirty="0"/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560</Words>
  <Application>Microsoft Office PowerPoint</Application>
  <PresentationFormat>Grand écran</PresentationFormat>
  <Paragraphs>124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Noto Sans Symbols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Andy Poinsot</dc:creator>
  <cp:lastModifiedBy>Andy Poinsot</cp:lastModifiedBy>
  <cp:revision>49</cp:revision>
  <dcterms:created xsi:type="dcterms:W3CDTF">2021-05-03T08:24:23Z</dcterms:created>
  <dcterms:modified xsi:type="dcterms:W3CDTF">2021-05-05T07:53:17Z</dcterms:modified>
</cp:coreProperties>
</file>