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oNrCOYLjdpFBZpL76lP7Y76w7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AACF53-1469-449F-8468-5CDBF7B9DC01}">
  <a:tblStyle styleId="{9DAACF53-1469-449F-8468-5CDBF7B9DC0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4" orient="horz"/>
        <p:guide pos="3840"/>
        <p:guide pos="456"/>
        <p:guide pos="7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2 ports Ethernet disponible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LAN 1 : port Giga Ethernet : 10/100/1000 Mbps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LAN 2 : port Fast Ethernet : 10/100 Mbps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La connexion entrante est répartie sur les différentes sources : Android et OPS</a:t>
            </a:r>
            <a:endParaRPr/>
          </a:p>
        </p:txBody>
      </p:sp>
      <p:sp>
        <p:nvSpPr>
          <p:cNvPr id="273" name="Google Shape;2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Possibilité de se connecter aux réseaux Wi-Fi 2,4 et 5 GigaHertz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Des antennes fournies pour amplifier la réception et émission du signal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Possibilité de configurer soit même un point d’accès sans fil, à partir de la connexion Internet entrante sur l’écran.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Point d’accès 2,4 et 5 GHz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Possibilité de se connecter aux réseaux Wi-Fi 2,4 et 5 GigaHertz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Des antennes fournies pour amplifier la réception et émission du signal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Possibilité de configurer soit même un point d’accès sans fil, à partir de la connexion Internet entrante sur l’écran.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Point d’accès 2,4 et 5 GHz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Relationship Id="rId4" Type="http://schemas.openxmlformats.org/officeDocument/2006/relationships/image" Target="../media/image45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41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2895600" w="121920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1985077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8925" y="-138113"/>
            <a:ext cx="1905000" cy="1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398463"/>
            <a:ext cx="3268663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SAVOIR SUR L'ÉCRAN INTERACTIF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50825" y="2800350"/>
            <a:ext cx="6635750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1: Écran Easypitch, le matériel et les connexions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388" y="4664075"/>
            <a:ext cx="2482850" cy="203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5263" y="825500"/>
            <a:ext cx="5083175" cy="449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117475" y="492125"/>
            <a:ext cx="12192000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options d’affichage du bureau Windows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117475" y="1911350"/>
            <a:ext cx="7092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 : Projeter l’écran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0"/>
          <p:cNvGrpSpPr/>
          <p:nvPr/>
        </p:nvGrpSpPr>
        <p:grpSpPr>
          <a:xfrm>
            <a:off x="646113" y="2460625"/>
            <a:ext cx="10593387" cy="3117850"/>
            <a:chOff x="646113" y="2460625"/>
            <a:chExt cx="10593387" cy="3117850"/>
          </a:xfrm>
        </p:grpSpPr>
        <p:pic>
          <p:nvPicPr>
            <p:cNvPr id="224" name="Google Shape;224;p10"/>
            <p:cNvPicPr preferRelativeResize="0"/>
            <p:nvPr/>
          </p:nvPicPr>
          <p:blipFill rotWithShape="1">
            <a:blip r:embed="rId3">
              <a:alphaModFix/>
            </a:blip>
            <a:srcRect b="31851" l="33441" r="33701" t="31470"/>
            <a:stretch/>
          </p:blipFill>
          <p:spPr>
            <a:xfrm>
              <a:off x="8145463" y="2938463"/>
              <a:ext cx="3094037" cy="1928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6113" y="3054350"/>
              <a:ext cx="1924050" cy="157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0"/>
            <p:cNvPicPr preferRelativeResize="0"/>
            <p:nvPr/>
          </p:nvPicPr>
          <p:blipFill rotWithShape="1">
            <a:blip r:embed="rId5">
              <a:alphaModFix/>
            </a:blip>
            <a:srcRect b="0" l="1503" r="0" t="0"/>
            <a:stretch/>
          </p:blipFill>
          <p:spPr>
            <a:xfrm>
              <a:off x="5078413" y="2460625"/>
              <a:ext cx="2397125" cy="311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"/>
            <p:cNvPicPr preferRelativeResize="0"/>
            <p:nvPr/>
          </p:nvPicPr>
          <p:blipFill rotWithShape="1">
            <a:blip r:embed="rId6">
              <a:alphaModFix/>
            </a:blip>
            <a:srcRect b="0" l="0" r="57764" t="0"/>
            <a:stretch/>
          </p:blipFill>
          <p:spPr>
            <a:xfrm>
              <a:off x="2363788" y="4867275"/>
              <a:ext cx="1016000" cy="700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05188" y="5073650"/>
              <a:ext cx="307975" cy="3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0"/>
            <p:cNvPicPr preferRelativeResize="0"/>
            <p:nvPr/>
          </p:nvPicPr>
          <p:blipFill rotWithShape="1">
            <a:blip r:embed="rId6">
              <a:alphaModFix/>
            </a:blip>
            <a:srcRect b="0" l="66501" r="0" t="0"/>
            <a:stretch/>
          </p:blipFill>
          <p:spPr>
            <a:xfrm>
              <a:off x="3729038" y="4878388"/>
              <a:ext cx="804862" cy="700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10"/>
          <p:cNvSpPr/>
          <p:nvPr/>
        </p:nvSpPr>
        <p:spPr>
          <a:xfrm>
            <a:off x="5078413" y="2536825"/>
            <a:ext cx="2397125" cy="31178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/>
          <p:nvPr/>
        </p:nvSpPr>
        <p:spPr>
          <a:xfrm>
            <a:off x="0" y="1985078"/>
            <a:ext cx="12192000" cy="2279192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-32702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298450" y="2601913"/>
            <a:ext cx="4238625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Utilisation de la télécommande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8800" y="696913"/>
            <a:ext cx="7691438" cy="50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/>
          <p:nvPr/>
        </p:nvSpPr>
        <p:spPr>
          <a:xfrm>
            <a:off x="4368800" y="585788"/>
            <a:ext cx="7691438" cy="560546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342900" y="581025"/>
            <a:ext cx="8170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menus swipe et manita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12"/>
          <p:cNvGrpSpPr/>
          <p:nvPr/>
        </p:nvGrpSpPr>
        <p:grpSpPr>
          <a:xfrm>
            <a:off x="599613" y="1692175"/>
            <a:ext cx="10701300" cy="4796962"/>
            <a:chOff x="808831" y="1943100"/>
            <a:chExt cx="10701300" cy="4796962"/>
          </a:xfrm>
        </p:grpSpPr>
        <p:grpSp>
          <p:nvGrpSpPr>
            <p:cNvPr id="249" name="Google Shape;249;p12"/>
            <p:cNvGrpSpPr/>
            <p:nvPr/>
          </p:nvGrpSpPr>
          <p:grpSpPr>
            <a:xfrm>
              <a:off x="808831" y="1943100"/>
              <a:ext cx="10701300" cy="4796962"/>
              <a:chOff x="792163" y="1900238"/>
              <a:chExt cx="10701300" cy="4796962"/>
            </a:xfrm>
          </p:grpSpPr>
          <p:sp>
            <p:nvSpPr>
              <p:cNvPr id="250" name="Google Shape;250;p12"/>
              <p:cNvSpPr txBox="1"/>
              <p:nvPr/>
            </p:nvSpPr>
            <p:spPr>
              <a:xfrm>
                <a:off x="792163" y="2019300"/>
                <a:ext cx="2243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fr-FR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 menu  « Manita »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1" name="Google Shape;251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88213" y="1900238"/>
                <a:ext cx="3314700" cy="3035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86100" y="2920288"/>
                <a:ext cx="2160587" cy="2241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3" name="Google Shape;253;p12"/>
              <p:cNvSpPr txBox="1"/>
              <p:nvPr/>
            </p:nvSpPr>
            <p:spPr>
              <a:xfrm>
                <a:off x="944563" y="5219700"/>
                <a:ext cx="2243100" cy="12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fr-FR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Poser les 5 doigts sur l’écran pendant 2 secondes pour accéder au menu.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2"/>
              <p:cNvSpPr txBox="1"/>
              <p:nvPr/>
            </p:nvSpPr>
            <p:spPr>
              <a:xfrm>
                <a:off x="6749438" y="5219700"/>
                <a:ext cx="2243100" cy="14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fr-FR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Glisser le doigt du bas vers le haut au centre de l’écran pour accéder à Android.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2"/>
              <p:cNvSpPr txBox="1"/>
              <p:nvPr/>
            </p:nvSpPr>
            <p:spPr>
              <a:xfrm>
                <a:off x="9250363" y="5219700"/>
                <a:ext cx="2243100" cy="14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fr-FR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Glisser le doigt du bas vers le haut sur le côté de l’écran pour accéder revenir à la page précédente.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12"/>
            <p:cNvSpPr txBox="1"/>
            <p:nvPr/>
          </p:nvSpPr>
          <p:spPr>
            <a:xfrm>
              <a:off x="7715250" y="1943100"/>
              <a:ext cx="22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 menu  « Swipe »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342900" y="581025"/>
            <a:ext cx="559435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menu Manita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 b="1537" l="39278" r="3061" t="-1363"/>
          <a:stretch/>
        </p:blipFill>
        <p:spPr>
          <a:xfrm>
            <a:off x="587375" y="1692275"/>
            <a:ext cx="2181225" cy="503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3105150" y="2197100"/>
            <a:ext cx="4141788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Accès aux réglages: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Réglages fins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Son, image, réseau, extinction automatique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Raccourcis vers les applications d’animation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Raccourcis vers la luminosité et le 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Raccourcis standard Android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 b="62926" l="53061" r="33034" t="28009"/>
          <a:stretch/>
        </p:blipFill>
        <p:spPr>
          <a:xfrm>
            <a:off x="7289800" y="2333625"/>
            <a:ext cx="52546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b="62701" l="69360" r="19016" t="27556"/>
          <a:stretch/>
        </p:blipFill>
        <p:spPr>
          <a:xfrm>
            <a:off x="7269163" y="3398838"/>
            <a:ext cx="439737" cy="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7896225" y="2085975"/>
            <a:ext cx="414020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Basculer vers une autre source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Annotation en surcouche</a:t>
            </a: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587375" y="1760538"/>
            <a:ext cx="2181225" cy="496887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342900" y="581025"/>
            <a:ext cx="88312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connexion réseau filaire en RJ45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1498717" y="5908675"/>
            <a:ext cx="22431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ports Ethernet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781925" y="5908675"/>
            <a:ext cx="34829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Débit réparti entre les sources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9400" y="2303463"/>
            <a:ext cx="324802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 txBox="1"/>
          <p:nvPr/>
        </p:nvSpPr>
        <p:spPr>
          <a:xfrm>
            <a:off x="7734300" y="2668588"/>
            <a:ext cx="34829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			OPS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4">
            <a:alphaModFix/>
          </a:blip>
          <a:srcRect b="3068" l="0" r="0" t="16671"/>
          <a:stretch/>
        </p:blipFill>
        <p:spPr>
          <a:xfrm>
            <a:off x="1498717" y="1939861"/>
            <a:ext cx="3482975" cy="3806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14"/>
          <p:cNvCxnSpPr/>
          <p:nvPr/>
        </p:nvCxnSpPr>
        <p:spPr>
          <a:xfrm>
            <a:off x="1962615" y="4137102"/>
            <a:ext cx="1779239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4"/>
          <p:cNvCxnSpPr/>
          <p:nvPr/>
        </p:nvCxnSpPr>
        <p:spPr>
          <a:xfrm>
            <a:off x="1962615" y="5426926"/>
            <a:ext cx="1779239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342900" y="581025"/>
            <a:ext cx="79676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connexion Wifi et le hotspot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1465263" y="5908675"/>
            <a:ext cx="2243137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Connexion Wi-Fi en réception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4945063" y="5908675"/>
            <a:ext cx="37353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Possibilité de créer un point d’accès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075" y="3032125"/>
            <a:ext cx="2957513" cy="256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266825" y="2846388"/>
            <a:ext cx="2638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2,4 GHz		5 GHz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488" y="2814638"/>
            <a:ext cx="27749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5494338" y="2582863"/>
            <a:ext cx="26368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2,4 GHz		5 GHz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8175" y="2814638"/>
            <a:ext cx="2160588" cy="22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5"/>
          <p:cNvSpPr txBox="1"/>
          <p:nvPr/>
        </p:nvSpPr>
        <p:spPr>
          <a:xfrm>
            <a:off x="9518650" y="5770563"/>
            <a:ext cx="2243138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Paramètres accessibles avec manita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342900" y="581025"/>
            <a:ext cx="1163676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Connexion sans fil avec Miracast depuis un PC ou appareil Android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252413" y="1779588"/>
            <a:ext cx="11564937" cy="4985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les apps Android sur le menu, lancer l’app miracast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un ordinateur Windows,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sélectionnez                      </a:t>
            </a:r>
            <a:r>
              <a:rPr b="1" i="0" lang="fr-F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une tablette Android, lancer Smart View.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Valider la connexion à l’écran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Attention, il n’y a pas de retour tactile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b="0" l="0" r="57764" t="0"/>
          <a:stretch/>
        </p:blipFill>
        <p:spPr>
          <a:xfrm>
            <a:off x="3473397" y="3326195"/>
            <a:ext cx="1016000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539" y="3594170"/>
            <a:ext cx="307975" cy="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ons essuie-tout chiffons en microfibres | Chiffons réutilisables |  Chiffons d'essuyage, cellulose et supports | Nettoyage, entretien,  accessoires | Matériel de laboratoire | Carl Roth - France"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623" y="3486943"/>
            <a:ext cx="3340907" cy="23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Entretien de l’écran et des capteurs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17"/>
          <p:cNvGrpSpPr/>
          <p:nvPr/>
        </p:nvGrpSpPr>
        <p:grpSpPr>
          <a:xfrm>
            <a:off x="0" y="1860550"/>
            <a:ext cx="12058650" cy="4291013"/>
            <a:chOff x="0" y="1860550"/>
            <a:chExt cx="12058650" cy="4291806"/>
          </a:xfrm>
        </p:grpSpPr>
        <p:grpSp>
          <p:nvGrpSpPr>
            <p:cNvPr id="318" name="Google Shape;318;p17"/>
            <p:cNvGrpSpPr/>
            <p:nvPr/>
          </p:nvGrpSpPr>
          <p:grpSpPr>
            <a:xfrm>
              <a:off x="0" y="1860550"/>
              <a:ext cx="12058650" cy="3868738"/>
              <a:chOff x="0" y="1860550"/>
              <a:chExt cx="12058650" cy="3868738"/>
            </a:xfrm>
          </p:grpSpPr>
          <p:sp>
            <p:nvSpPr>
              <p:cNvPr id="319" name="Google Shape;319;p17"/>
              <p:cNvSpPr txBox="1"/>
              <p:nvPr/>
            </p:nvSpPr>
            <p:spPr>
              <a:xfrm>
                <a:off x="0" y="1895475"/>
                <a:ext cx="6934200" cy="923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fr-FR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Utiliser un chiffon microfibre </a:t>
                </a:r>
                <a:r>
                  <a:rPr b="1" i="0" lang="fr-FR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humidifié à l’eau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fr-FR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 frotter la surface de l’écran</a:t>
                </a:r>
                <a:endParaRPr b="0" i="0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7"/>
              <p:cNvSpPr txBox="1"/>
              <p:nvPr/>
            </p:nvSpPr>
            <p:spPr>
              <a:xfrm>
                <a:off x="7070725" y="1860550"/>
                <a:ext cx="4987925" cy="923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fr-FR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Enlever la poussière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fr-FR" sz="2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 nettoyer la jonction du cadre</a:t>
                </a:r>
                <a:endParaRPr/>
              </a:p>
            </p:txBody>
          </p:sp>
          <p:pic>
            <p:nvPicPr>
              <p:cNvPr id="321" name="Google Shape;321;p17"/>
              <p:cNvPicPr preferRelativeResize="0"/>
              <p:nvPr/>
            </p:nvPicPr>
            <p:blipFill rotWithShape="1">
              <a:blip r:embed="rId4">
                <a:alphaModFix/>
              </a:blip>
              <a:srcRect b="19130" l="30692" r="29754" t="1448"/>
              <a:stretch/>
            </p:blipFill>
            <p:spPr>
              <a:xfrm>
                <a:off x="4479038" y="3114675"/>
                <a:ext cx="873125" cy="26146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086926" y="4273550"/>
                <a:ext cx="306387" cy="307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3" name="Google Shape;32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13162" y="2691606"/>
              <a:ext cx="3460750" cy="3460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/>
        </p:nvSpPr>
        <p:spPr>
          <a:xfrm>
            <a:off x="0" y="565150"/>
            <a:ext cx="12192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3124200" y="419100"/>
            <a:ext cx="6096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INTERRO SURPRISE 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100370" y="1263650"/>
            <a:ext cx="11826875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L’écran interactif Easypitch inclus une partie informatique intégrée comme le routeur et la possibilité de connexion un ordinateur OPS  avec système d’exploitation    …………………  .  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projeter on connecte l’ordinateur avec des câbles HDMI ou …………     ou    …………..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Attention à ne pas oublier de brancher le câble ………………. ou ………………………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veut rendre l’écran interactif.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changer de source on dispose de deux moyens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l’écran avec …………………………………………………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Avec les boutons de la …………………………………...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163" y="4530725"/>
            <a:ext cx="2943225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252413" y="1779588"/>
            <a:ext cx="11564937" cy="415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du matériel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courantes sur écran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des ports d’entrée de l’écran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Connexion et projection avec et sans fil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Entretien de l’écran et des capteurs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66688" y="655638"/>
            <a:ext cx="121920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Points abordés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2844" l="26926" r="29201" t="11184"/>
          <a:stretch/>
        </p:blipFill>
        <p:spPr>
          <a:xfrm>
            <a:off x="7842250" y="2525713"/>
            <a:ext cx="2874963" cy="29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03225" y="681038"/>
            <a:ext cx="121920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Présentation du matériel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403225" y="2451100"/>
            <a:ext cx="11717338" cy="2944813"/>
            <a:chOff x="312738" y="2460625"/>
            <a:chExt cx="11717337" cy="2944813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 b="16817" l="0" r="0" t="0"/>
            <a:stretch/>
          </p:blipFill>
          <p:spPr>
            <a:xfrm>
              <a:off x="9456738" y="2465388"/>
              <a:ext cx="1782762" cy="2252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87913" y="2460625"/>
              <a:ext cx="2574925" cy="2574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5">
              <a:alphaModFix/>
            </a:blip>
            <a:srcRect b="31851" l="33441" r="33701" t="31470"/>
            <a:stretch/>
          </p:blipFill>
          <p:spPr>
            <a:xfrm>
              <a:off x="312738" y="2627313"/>
              <a:ext cx="3095625" cy="1928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3"/>
            <p:cNvSpPr txBox="1"/>
            <p:nvPr/>
          </p:nvSpPr>
          <p:spPr>
            <a:xfrm>
              <a:off x="846138" y="5035550"/>
              <a:ext cx="1639307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Écran interactif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413375" y="5022850"/>
              <a:ext cx="2879725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Support de l’écran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9151938" y="5035550"/>
              <a:ext cx="2878137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Commande du support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9547225" y="2451100"/>
            <a:ext cx="1782763" cy="22574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Quels sont les internes et les externes sur un écran Easypitch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" name="Google Shape;127;p4"/>
          <p:cNvGraphicFramePr/>
          <p:nvPr/>
        </p:nvGraphicFramePr>
        <p:xfrm>
          <a:off x="2032000" y="18390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{9DAACF53-1469-449F-8468-5CDBF7B9DC01}</a:tableStyleId>
              </a:tblPr>
              <a:tblGrid>
                <a:gridCol w="2457800"/>
                <a:gridCol w="2960850"/>
                <a:gridCol w="2709325"/>
              </a:tblGrid>
              <a:tr h="73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cap="none" strike="noStrike"/>
                        <a:t>Intégré à l’écran</a:t>
                      </a:r>
                      <a:endParaRPr sz="1800" u="none" cap="none" strike="noStrike"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cap="none" strike="noStrike"/>
                        <a:t>Externe avec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cap="none" strike="noStrike"/>
                        <a:t>Connectable avec  câbles</a:t>
                      </a:r>
                      <a:endParaRPr sz="1800" u="none" cap="none" strike="noStrike"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cap="none" strike="noStrike"/>
                        <a:t>Externe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cap="none" strike="noStrike"/>
                        <a:t>Connectable  sans fil</a:t>
                      </a:r>
                      <a:endParaRPr sz="1400" u="none" cap="none" strike="noStrike"/>
                    </a:p>
                  </a:txBody>
                  <a:tcPr marT="45700" marB="45700" marR="91450" marL="91450"/>
                </a:tc>
              </a:tr>
              <a:tr h="331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00" marB="45700" marR="91450" marL="91450"/>
                </a:tc>
              </a:tr>
            </a:tbl>
          </a:graphicData>
        </a:graphic>
      </p:graphicFrame>
      <p:grpSp>
        <p:nvGrpSpPr>
          <p:cNvPr id="128" name="Google Shape;128;p4"/>
          <p:cNvGrpSpPr/>
          <p:nvPr/>
        </p:nvGrpSpPr>
        <p:grpSpPr>
          <a:xfrm>
            <a:off x="41030" y="1801813"/>
            <a:ext cx="11939833" cy="4391016"/>
            <a:chOff x="-124077" y="1460298"/>
            <a:chExt cx="11940619" cy="4391221"/>
          </a:xfrm>
        </p:grpSpPr>
        <p:pic>
          <p:nvPicPr>
            <p:cNvPr id="129" name="Google Shape;129;p4"/>
            <p:cNvPicPr preferRelativeResize="0"/>
            <p:nvPr/>
          </p:nvPicPr>
          <p:blipFill rotWithShape="1">
            <a:blip r:embed="rId3">
              <a:alphaModFix/>
            </a:blip>
            <a:srcRect b="0" l="25504" r="25034" t="0"/>
            <a:stretch/>
          </p:blipFill>
          <p:spPr>
            <a:xfrm rot="794430">
              <a:off x="10931623" y="2769728"/>
              <a:ext cx="680646" cy="1376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854200"/>
              <a:ext cx="1854200" cy="152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5">
              <a:alphaModFix/>
            </a:blip>
            <a:srcRect b="20621" l="15790" r="23801" t="20067"/>
            <a:stretch/>
          </p:blipFill>
          <p:spPr>
            <a:xfrm rot="887888">
              <a:off x="-22225" y="3292475"/>
              <a:ext cx="1792288" cy="103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001459">
              <a:off x="606425" y="4333875"/>
              <a:ext cx="471488" cy="1481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83080" y="1460298"/>
              <a:ext cx="1033462" cy="1033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4"/>
          <p:cNvSpPr txBox="1"/>
          <p:nvPr/>
        </p:nvSpPr>
        <p:spPr>
          <a:xfrm>
            <a:off x="1191802" y="6119448"/>
            <a:ext cx="105031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Tracer une flèche entre l’appareil et la (les) colonne(s) désignant son état</a:t>
            </a:r>
            <a:endParaRPr/>
          </a:p>
        </p:txBody>
      </p:sp>
      <p:pic>
        <p:nvPicPr>
          <p:cNvPr descr="Une image contenant orange, capture d’écran, Caractère coloré, art&#10;&#10;Description générée automatiquement" id="135" name="Google Shape;13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39400" y="4638675"/>
            <a:ext cx="1533525" cy="139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Doit-on utiliser le doigt ou le stylet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70" y="1978249"/>
            <a:ext cx="1225613" cy="14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922" y="3981341"/>
            <a:ext cx="2766875" cy="22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613097" y="1822201"/>
            <a:ext cx="8607374" cy="2769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deux modes sont  équivalents mais..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1711" y="2447297"/>
            <a:ext cx="6781511" cy="435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Bouton de démarrage, deux fonctions dans un bouton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69" y="2670211"/>
            <a:ext cx="28575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3417458" y="2062051"/>
            <a:ext cx="8607374" cy="53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Appui rapide -&gt; L’ écran se met en pause, il est tout noir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         Le témoin lumineux clignote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Un autre appui rapide ou un contact sur l’écran le 		   réveille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Appui long -&gt; L’écran s’ éteint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Le témoin lumineux est fixe et rouge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      L’ écran est en très basse consommation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 sont les ports de connexion sur l’écran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758" y="3903378"/>
            <a:ext cx="2852554" cy="226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8396589" y="1979644"/>
            <a:ext cx="271327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dessous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USB A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VGA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x RJ45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1594" y="3903378"/>
            <a:ext cx="2491569" cy="2331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4513329" y="1825756"/>
            <a:ext cx="271327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le côté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HDMI IN OUT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 Touch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 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810758" y="2304904"/>
            <a:ext cx="271327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façade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x USB A  - USB C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6589" y="4241081"/>
            <a:ext cx="2984653" cy="118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Connecter un ordinateur portable à l’écran interactif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3975" y="1944688"/>
            <a:ext cx="70913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 : Connecter les deux appareils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350838" y="2750665"/>
            <a:ext cx="10864850" cy="2515073"/>
            <a:chOff x="15875" y="2533650"/>
            <a:chExt cx="13339762" cy="3089598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 b="31851" l="33441" r="33701" t="31470"/>
            <a:stretch/>
          </p:blipFill>
          <p:spPr>
            <a:xfrm>
              <a:off x="10460037" y="2533650"/>
              <a:ext cx="2895600" cy="180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875" y="2690813"/>
              <a:ext cx="1922463" cy="157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9599" y="3941529"/>
              <a:ext cx="1441451" cy="144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26701" y="2710323"/>
              <a:ext cx="1804676" cy="808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4725" y="3329144"/>
              <a:ext cx="306388" cy="306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8"/>
            <p:cNvSpPr txBox="1"/>
            <p:nvPr/>
          </p:nvSpPr>
          <p:spPr>
            <a:xfrm>
              <a:off x="5919599" y="5242249"/>
              <a:ext cx="1441451" cy="380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Câble VGA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6137826" y="3463388"/>
              <a:ext cx="1846263" cy="793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Câble HDMI ou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2661086" y="4119213"/>
              <a:ext cx="3438726" cy="453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Câble </a:t>
              </a:r>
              <a:r>
                <a:rPr b="0" i="0" lang="fr-FR" sz="1800" u="none" cap="none" strike="noStrike">
                  <a:solidFill>
                    <a:schemeClr val="dk1"/>
                  </a:solidFill>
                  <a:highlight>
                    <a:srgbClr val="00FF00"/>
                  </a:highlight>
                  <a:latin typeface="Calibri"/>
                  <a:ea typeface="Calibri"/>
                  <a:cs typeface="Calibri"/>
                  <a:sym typeface="Calibri"/>
                </a:rPr>
                <a:t>USB-A</a:t>
              </a:r>
              <a:r>
                <a:rPr b="0" i="0" lang="fr-FR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vers </a:t>
              </a:r>
              <a:r>
                <a:rPr b="0" i="0" lang="fr-FR" sz="18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USB-B</a:t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3205398" y="2540156"/>
              <a:ext cx="1736725" cy="1577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8"/>
          <p:cNvSpPr txBox="1"/>
          <p:nvPr/>
        </p:nvSpPr>
        <p:spPr>
          <a:xfrm>
            <a:off x="541338" y="4151313"/>
            <a:ext cx="14636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Méthode 1</a:t>
            </a:r>
            <a:endParaRPr b="0" i="0" sz="1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3464273" y="3646384"/>
            <a:ext cx="339352" cy="339352"/>
          </a:xfrm>
          <a:prstGeom prst="ellipse">
            <a:avLst/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3862336" y="3660851"/>
            <a:ext cx="339352" cy="339352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873125" y="5899150"/>
            <a:ext cx="933574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Attention, pour que la projection fonctionne, le câble USB-C et la prise USB-C de l’ordinateur doivent être compatibles Thunderbolt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2605088"/>
            <a:ext cx="1565275" cy="128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 b="31851" l="33441" r="33701" t="31470"/>
          <a:stretch/>
        </p:blipFill>
        <p:spPr>
          <a:xfrm>
            <a:off x="8896350" y="2787650"/>
            <a:ext cx="2359025" cy="14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7647"/>
                </a:srgbClr>
              </a:gs>
              <a:gs pos="1000">
                <a:srgbClr val="7CEFD8">
                  <a:alpha val="77647"/>
                </a:srgbClr>
              </a:gs>
              <a:gs pos="61000">
                <a:srgbClr val="6672E4">
                  <a:alpha val="82745"/>
                </a:srgbClr>
              </a:gs>
              <a:gs pos="98000">
                <a:srgbClr val="882BE5">
                  <a:alpha val="64705"/>
                </a:srgbClr>
              </a:gs>
              <a:gs pos="100000">
                <a:srgbClr val="882BE5">
                  <a:alpha val="6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Connecter un ordinateur portable à l’écran interactif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53975" y="1744663"/>
            <a:ext cx="70913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Branchement unique USB-C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4406900" y="4189413"/>
            <a:ext cx="1441450" cy="30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4406900" y="4397375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4406900" y="46355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Tactile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4406900" y="4851400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9"/>
          <p:cNvCxnSpPr/>
          <p:nvPr/>
        </p:nvCxnSpPr>
        <p:spPr>
          <a:xfrm rot="10800000">
            <a:off x="2281238" y="3352800"/>
            <a:ext cx="1760537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5" name="Google Shape;205;p9"/>
          <p:cNvCxnSpPr/>
          <p:nvPr/>
        </p:nvCxnSpPr>
        <p:spPr>
          <a:xfrm>
            <a:off x="6437313" y="3352800"/>
            <a:ext cx="2136775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6" name="Google Shape;206;p9"/>
          <p:cNvSpPr txBox="1"/>
          <p:nvPr/>
        </p:nvSpPr>
        <p:spPr>
          <a:xfrm>
            <a:off x="1697038" y="2947988"/>
            <a:ext cx="14414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USB-C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8154988" y="2947988"/>
            <a:ext cx="7810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USB-C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étoile, jaune, triangle, astronomie&#10;&#10;Description générée automatiquement" id="208" name="Google Shape;20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6012" y="6183575"/>
            <a:ext cx="369888" cy="369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anneau de signalisation&#10;&#10;Description générée automatiquement" id="209" name="Google Shape;20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413" y="5899150"/>
            <a:ext cx="361950" cy="363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3886200" y="3795713"/>
            <a:ext cx="21209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USB-C : 4 flux gérés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9"/>
          <p:cNvGrpSpPr/>
          <p:nvPr/>
        </p:nvGrpSpPr>
        <p:grpSpPr>
          <a:xfrm>
            <a:off x="3924872" y="2395752"/>
            <a:ext cx="2731666" cy="1822021"/>
            <a:chOff x="3202466" y="1744663"/>
            <a:chExt cx="3728559" cy="2486949"/>
          </a:xfrm>
        </p:grpSpPr>
        <p:pic>
          <p:nvPicPr>
            <p:cNvPr descr="Une image contenant connecteur, câble, noir et blanc&#10;&#10;Description générée automatiquement" id="212" name="Google Shape;212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02466" y="1744663"/>
              <a:ext cx="3728559" cy="2486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9"/>
            <p:cNvSpPr/>
            <p:nvPr/>
          </p:nvSpPr>
          <p:spPr>
            <a:xfrm rot="-1177045">
              <a:off x="5267420" y="3321510"/>
              <a:ext cx="134711" cy="300098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 rot="2823929">
              <a:off x="4571159" y="3177523"/>
              <a:ext cx="134711" cy="300098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2021-04-19T14:54:35Z</dcterms:created>
  <dc:creator>Benoit Lefevre</dc:creator>
</cp:coreProperties>
</file>