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70" r:id="rId7"/>
    <p:sldId id="272" r:id="rId8"/>
    <p:sldId id="260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7" r:id="rId18"/>
    <p:sldId id="268" r:id="rId1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840">
          <p15:clr>
            <a:srgbClr val="A4A3A4"/>
          </p15:clr>
        </p15:guide>
        <p15:guide id="3" pos="456">
          <p15:clr>
            <a:srgbClr val="A4A3A4"/>
          </p15:clr>
        </p15:guide>
        <p15:guide id="4" pos="7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016BC-3CCB-4940-9D03-E013568C512B}">
  <a:tblStyle styleId="{FE5016BC-3CCB-4940-9D03-E013568C51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>
        <p:guide orient="horz" pos="2064"/>
        <p:guide pos="3840"/>
        <p:guide pos="456"/>
        <p:guide pos="7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>
            <a:extLst>
              <a:ext uri="{FF2B5EF4-FFF2-40B4-BE49-F238E27FC236}">
                <a16:creationId xmlns:a16="http://schemas.microsoft.com/office/drawing/2014/main" id="{BA0C40FB-DA56-55F0-BC59-72E37EF0D021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1" name="Google Shape;4;n">
            <a:extLst>
              <a:ext uri="{FF2B5EF4-FFF2-40B4-BE49-F238E27FC236}">
                <a16:creationId xmlns:a16="http://schemas.microsoft.com/office/drawing/2014/main" id="{88967B9A-BA9D-815C-0B88-F2D6B094FFA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>
            <a:extLst>
              <a:ext uri="{FF2B5EF4-FFF2-40B4-BE49-F238E27FC236}">
                <a16:creationId xmlns:a16="http://schemas.microsoft.com/office/drawing/2014/main" id="{3AAC8492-F358-BDBE-5C16-6C4A3637675E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041115087 h 120000"/>
              <a:gd name="T6" fmla="*/ 0 w 120000"/>
              <a:gd name="T7" fmla="*/ 20411150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>
            <a:extLst>
              <a:ext uri="{FF2B5EF4-FFF2-40B4-BE49-F238E27FC236}">
                <a16:creationId xmlns:a16="http://schemas.microsoft.com/office/drawing/2014/main" id="{317AB6B0-6B5D-0093-CAE8-0D3C070A95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2054" name="Google Shape;7;n">
            <a:extLst>
              <a:ext uri="{FF2B5EF4-FFF2-40B4-BE49-F238E27FC236}">
                <a16:creationId xmlns:a16="http://schemas.microsoft.com/office/drawing/2014/main" id="{10068413-8ACD-54ED-B48E-2D8D64890FEC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5" name="Google Shape;8;n">
            <a:extLst>
              <a:ext uri="{FF2B5EF4-FFF2-40B4-BE49-F238E27FC236}">
                <a16:creationId xmlns:a16="http://schemas.microsoft.com/office/drawing/2014/main" id="{B406C5C2-ED02-D3D2-B5E0-CEED2666859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A8679AD-EA17-4552-BFFF-F3546BBE0E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5;p1:notes">
            <a:extLst>
              <a:ext uri="{FF2B5EF4-FFF2-40B4-BE49-F238E27FC236}">
                <a16:creationId xmlns:a16="http://schemas.microsoft.com/office/drawing/2014/main" id="{A605DACB-0296-E474-0EF7-C5EDD07D79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9" name="Google Shape;86;p1:notes">
            <a:extLst>
              <a:ext uri="{FF2B5EF4-FFF2-40B4-BE49-F238E27FC236}">
                <a16:creationId xmlns:a16="http://schemas.microsoft.com/office/drawing/2014/main" id="{EB90B49D-6FD8-454C-4F77-62F7F5B788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00" name="Google Shape;87;p1:notes">
            <a:extLst>
              <a:ext uri="{FF2B5EF4-FFF2-40B4-BE49-F238E27FC236}">
                <a16:creationId xmlns:a16="http://schemas.microsoft.com/office/drawing/2014/main" id="{30AFB50F-8510-6574-20E4-BF165DAB8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D391BB32-DD40-4ADC-B62D-36EF48DDB19D}" type="slidenum">
              <a:rPr lang="fr-FR" altLang="fr-FR" smtClean="0"/>
              <a:pPr>
                <a:buSzPts val="1400"/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73;p11:notes">
            <a:extLst>
              <a:ext uri="{FF2B5EF4-FFF2-40B4-BE49-F238E27FC236}">
                <a16:creationId xmlns:a16="http://schemas.microsoft.com/office/drawing/2014/main" id="{719FDF85-7FC4-0456-185B-E45E399713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74;p11:notes">
            <a:extLst>
              <a:ext uri="{FF2B5EF4-FFF2-40B4-BE49-F238E27FC236}">
                <a16:creationId xmlns:a16="http://schemas.microsoft.com/office/drawing/2014/main" id="{A9385FF1-76BD-9758-73DD-D06D92D6EA3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412" name="Google Shape;175;p11:notes">
            <a:extLst>
              <a:ext uri="{FF2B5EF4-FFF2-40B4-BE49-F238E27FC236}">
                <a16:creationId xmlns:a16="http://schemas.microsoft.com/office/drawing/2014/main" id="{18CED883-8426-FCC4-2127-0C41CE23D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7732F280-A458-4F80-AE77-39059A389454}" type="slidenum">
              <a:rPr lang="fr-FR" altLang="fr-FR" smtClean="0"/>
              <a:pPr>
                <a:buSzPts val="1400"/>
              </a:pPr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3;p7:notes">
            <a:extLst>
              <a:ext uri="{FF2B5EF4-FFF2-40B4-BE49-F238E27FC236}">
                <a16:creationId xmlns:a16="http://schemas.microsoft.com/office/drawing/2014/main" id="{FB9FC1E0-CDDD-2856-4088-4816A5430DE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Google Shape;184;p7:notes">
            <a:extLst>
              <a:ext uri="{FF2B5EF4-FFF2-40B4-BE49-F238E27FC236}">
                <a16:creationId xmlns:a16="http://schemas.microsoft.com/office/drawing/2014/main" id="{D756D066-6CA3-15ED-3E69-BF0ECF71B9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60" name="Google Shape;185;p7:notes">
            <a:extLst>
              <a:ext uri="{FF2B5EF4-FFF2-40B4-BE49-F238E27FC236}">
                <a16:creationId xmlns:a16="http://schemas.microsoft.com/office/drawing/2014/main" id="{7E8A7053-8B85-AAF7-C3AE-A18F6B216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2E52BEC2-D613-45F1-8677-616CD4B1C99F}" type="slidenum">
              <a:rPr lang="fr-FR" altLang="fr-FR" smtClean="0"/>
              <a:pPr>
                <a:buSzPts val="1400"/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99;p25:notes">
            <a:extLst>
              <a:ext uri="{FF2B5EF4-FFF2-40B4-BE49-F238E27FC236}">
                <a16:creationId xmlns:a16="http://schemas.microsoft.com/office/drawing/2014/main" id="{B2BADC37-6D87-F0EB-F490-26300BFC07D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7" name="Google Shape;200;p25:notes">
            <a:extLst>
              <a:ext uri="{FF2B5EF4-FFF2-40B4-BE49-F238E27FC236}">
                <a16:creationId xmlns:a16="http://schemas.microsoft.com/office/drawing/2014/main" id="{17B28F8C-8C6E-380F-7650-3A6A9939C2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508" name="Google Shape;201;p25:notes">
            <a:extLst>
              <a:ext uri="{FF2B5EF4-FFF2-40B4-BE49-F238E27FC236}">
                <a16:creationId xmlns:a16="http://schemas.microsoft.com/office/drawing/2014/main" id="{F047F3F2-DC14-2F2E-4F44-AC086602D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9A171297-F792-48F4-ADD5-68FF4FB903CD}" type="slidenum">
              <a:rPr lang="fr-FR" altLang="fr-FR" smtClean="0"/>
              <a:pPr>
                <a:buSzPts val="1400"/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12;p8:notes">
            <a:extLst>
              <a:ext uri="{FF2B5EF4-FFF2-40B4-BE49-F238E27FC236}">
                <a16:creationId xmlns:a16="http://schemas.microsoft.com/office/drawing/2014/main" id="{FBC214A4-708F-58C8-E935-693F755650B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213;p8:notes">
            <a:extLst>
              <a:ext uri="{FF2B5EF4-FFF2-40B4-BE49-F238E27FC236}">
                <a16:creationId xmlns:a16="http://schemas.microsoft.com/office/drawing/2014/main" id="{40EC1B1B-529F-C257-D8A6-25F41D6DFD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2 ports Ethernet disponible : 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LAN 1 : port Giga Ethernet : 10/100/1000 Mbps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LAN 2 : port Fast Ethernet : 10/100 Mbps</a:t>
            </a:r>
          </a:p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La connexion entrante est répartie sur les différentes sources : Android et OPS</a:t>
            </a:r>
          </a:p>
        </p:txBody>
      </p:sp>
      <p:sp>
        <p:nvSpPr>
          <p:cNvPr id="23556" name="Google Shape;214;p8:notes">
            <a:extLst>
              <a:ext uri="{FF2B5EF4-FFF2-40B4-BE49-F238E27FC236}">
                <a16:creationId xmlns:a16="http://schemas.microsoft.com/office/drawing/2014/main" id="{86A1731F-F131-7824-CA43-A742B0553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61244ED2-7A7D-418C-A2A4-23BB776B1F75}" type="slidenum">
              <a:rPr lang="fr-FR" altLang="fr-FR" smtClean="0"/>
              <a:pPr>
                <a:buSzPts val="1400"/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24;p9:notes">
            <a:extLst>
              <a:ext uri="{FF2B5EF4-FFF2-40B4-BE49-F238E27FC236}">
                <a16:creationId xmlns:a16="http://schemas.microsoft.com/office/drawing/2014/main" id="{921FC76B-3EFA-2743-ED29-570D88561A2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225;p9:notes">
            <a:extLst>
              <a:ext uri="{FF2B5EF4-FFF2-40B4-BE49-F238E27FC236}">
                <a16:creationId xmlns:a16="http://schemas.microsoft.com/office/drawing/2014/main" id="{04778BF2-623B-B792-4F08-C212496B39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Possibilité de se connecter aux réseaux Wi-Fi 2,4 et 5 GigaHertz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Des antennes fournies pour amplifier la réception et émission du signal</a:t>
            </a:r>
          </a:p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Possibilité de configurer soit même un point d’accès sans fil, à partir de la connexion Internet entrante sur l’écran.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Point d’accès 2,4 et 5 GHz</a:t>
            </a:r>
          </a:p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5604" name="Google Shape;226;p9:notes">
            <a:extLst>
              <a:ext uri="{FF2B5EF4-FFF2-40B4-BE49-F238E27FC236}">
                <a16:creationId xmlns:a16="http://schemas.microsoft.com/office/drawing/2014/main" id="{8E068CEB-983A-15FB-6677-B68F7F2BD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E8816DA1-976A-456A-B007-569560FB54DF}" type="slidenum">
              <a:rPr lang="fr-FR" altLang="fr-FR" smtClean="0"/>
              <a:pPr>
                <a:buSzPts val="1400"/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24;p9:notes">
            <a:extLst>
              <a:ext uri="{FF2B5EF4-FFF2-40B4-BE49-F238E27FC236}">
                <a16:creationId xmlns:a16="http://schemas.microsoft.com/office/drawing/2014/main" id="{921FC76B-3EFA-2743-ED29-570D88561A2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225;p9:notes">
            <a:extLst>
              <a:ext uri="{FF2B5EF4-FFF2-40B4-BE49-F238E27FC236}">
                <a16:creationId xmlns:a16="http://schemas.microsoft.com/office/drawing/2014/main" id="{04778BF2-623B-B792-4F08-C212496B39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Possibilité de se connecter aux réseaux Wi-Fi 2,4 et 5 GigaHertz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Des antennes fournies pour amplifier la réception et émission du signal</a:t>
            </a:r>
          </a:p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Possibilité de configurer soit même un point d’accès sans fil, à partir de la connexion Internet entrante sur l’écran.</a:t>
            </a:r>
          </a:p>
          <a:p>
            <a:pPr marL="0" indent="0" eaLnBrk="1" hangingPunct="1">
              <a:buSzPts val="1400"/>
            </a:pPr>
            <a:r>
              <a:rPr lang="fr-FR" altLang="fr-FR" sz="120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Point d’accès 2,4 et 5 GHz</a:t>
            </a:r>
          </a:p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5604" name="Google Shape;226;p9:notes">
            <a:extLst>
              <a:ext uri="{FF2B5EF4-FFF2-40B4-BE49-F238E27FC236}">
                <a16:creationId xmlns:a16="http://schemas.microsoft.com/office/drawing/2014/main" id="{8E068CEB-983A-15FB-6677-B68F7F2BD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E8816DA1-976A-456A-B007-569560FB54DF}" type="slidenum">
              <a:rPr lang="fr-FR" altLang="fr-FR" smtClean="0"/>
              <a:pPr>
                <a:buSzPts val="1400"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0505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39;p10:notes">
            <a:extLst>
              <a:ext uri="{FF2B5EF4-FFF2-40B4-BE49-F238E27FC236}">
                <a16:creationId xmlns:a16="http://schemas.microsoft.com/office/drawing/2014/main" id="{0F2B8BBB-2CF5-79CB-DAE0-70A22A3371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Google Shape;240;p10:notes">
            <a:extLst>
              <a:ext uri="{FF2B5EF4-FFF2-40B4-BE49-F238E27FC236}">
                <a16:creationId xmlns:a16="http://schemas.microsoft.com/office/drawing/2014/main" id="{C35A2884-E0D5-0434-3551-3421BAB711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652" name="Google Shape;241;p10:notes">
            <a:extLst>
              <a:ext uri="{FF2B5EF4-FFF2-40B4-BE49-F238E27FC236}">
                <a16:creationId xmlns:a16="http://schemas.microsoft.com/office/drawing/2014/main" id="{ADB9B0F8-BC51-BC5D-B96C-50C5623E7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24D525AF-DC3F-4AE5-B80D-4939EE124A59}" type="slidenum">
              <a:rPr lang="fr-FR" altLang="fr-FR" smtClean="0"/>
              <a:pPr>
                <a:buSzPts val="1400"/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54;p12:notes">
            <a:extLst>
              <a:ext uri="{FF2B5EF4-FFF2-40B4-BE49-F238E27FC236}">
                <a16:creationId xmlns:a16="http://schemas.microsoft.com/office/drawing/2014/main" id="{C80835DF-2588-7085-E659-99521AA9820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Google Shape;255;p12:notes">
            <a:extLst>
              <a:ext uri="{FF2B5EF4-FFF2-40B4-BE49-F238E27FC236}">
                <a16:creationId xmlns:a16="http://schemas.microsoft.com/office/drawing/2014/main" id="{528B3BC3-200B-784E-E22E-065CC8D9FC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9700" name="Google Shape;256;p12:notes">
            <a:extLst>
              <a:ext uri="{FF2B5EF4-FFF2-40B4-BE49-F238E27FC236}">
                <a16:creationId xmlns:a16="http://schemas.microsoft.com/office/drawing/2014/main" id="{7103F3D7-4846-6D0D-6A0E-13A0E7742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7E971409-FBA3-4205-ABE2-36534287938A}" type="slidenum">
              <a:rPr lang="fr-FR" altLang="fr-FR" smtClean="0"/>
              <a:pPr>
                <a:buSzPts val="1400"/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97;p2:notes">
            <a:extLst>
              <a:ext uri="{FF2B5EF4-FFF2-40B4-BE49-F238E27FC236}">
                <a16:creationId xmlns:a16="http://schemas.microsoft.com/office/drawing/2014/main" id="{1D51E203-C549-439A-3C56-56C2F7BD1FE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7" name="Google Shape;98;p2:notes">
            <a:extLst>
              <a:ext uri="{FF2B5EF4-FFF2-40B4-BE49-F238E27FC236}">
                <a16:creationId xmlns:a16="http://schemas.microsoft.com/office/drawing/2014/main" id="{E80BE38F-CB19-F733-7448-768172D2AB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8" name="Google Shape;99;p2:notes">
            <a:extLst>
              <a:ext uri="{FF2B5EF4-FFF2-40B4-BE49-F238E27FC236}">
                <a16:creationId xmlns:a16="http://schemas.microsoft.com/office/drawing/2014/main" id="{903ADC36-EA0E-0BE5-461A-DD42E60FE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CFEA33BA-9CB6-45FB-8693-E97D5A97CAD3}" type="slidenum">
              <a:rPr lang="fr-FR" altLang="fr-FR" smtClean="0"/>
              <a:pPr>
                <a:buSzPts val="1400"/>
              </a:pPr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06;p3:notes">
            <a:extLst>
              <a:ext uri="{FF2B5EF4-FFF2-40B4-BE49-F238E27FC236}">
                <a16:creationId xmlns:a16="http://schemas.microsoft.com/office/drawing/2014/main" id="{1BE87078-BF95-11F5-17CC-3392986DD3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8195" name="Google Shape;107;p3:notes">
            <a:extLst>
              <a:ext uri="{FF2B5EF4-FFF2-40B4-BE49-F238E27FC236}">
                <a16:creationId xmlns:a16="http://schemas.microsoft.com/office/drawing/2014/main" id="{070C0566-8018-55AF-C4A0-172E4753E8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6" name="Google Shape;108;p3:notes">
            <a:extLst>
              <a:ext uri="{FF2B5EF4-FFF2-40B4-BE49-F238E27FC236}">
                <a16:creationId xmlns:a16="http://schemas.microsoft.com/office/drawing/2014/main" id="{C5050F9D-89E9-C50E-2A1F-CB91A6458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2ACEE4E8-00E3-47AD-94DF-0E9E28C3AE1B}" type="slidenum">
              <a:rPr lang="fr-FR" altLang="fr-FR" smtClean="0"/>
              <a:pPr>
                <a:buSzPts val="1400"/>
              </a:pPr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1;p4:notes">
            <a:extLst>
              <a:ext uri="{FF2B5EF4-FFF2-40B4-BE49-F238E27FC236}">
                <a16:creationId xmlns:a16="http://schemas.microsoft.com/office/drawing/2014/main" id="{631C0532-C761-D32E-29A3-F5B16AD22E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22;p4:notes">
            <a:extLst>
              <a:ext uri="{FF2B5EF4-FFF2-40B4-BE49-F238E27FC236}">
                <a16:creationId xmlns:a16="http://schemas.microsoft.com/office/drawing/2014/main" id="{3035E630-5823-C229-4050-44848A05BD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r>
              <a:rPr lang="fr-FR" altLang="fr-FR" sz="1200" dirty="0"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</a:t>
            </a:r>
          </a:p>
        </p:txBody>
      </p:sp>
      <p:sp>
        <p:nvSpPr>
          <p:cNvPr id="10244" name="Google Shape;123;p4:notes">
            <a:extLst>
              <a:ext uri="{FF2B5EF4-FFF2-40B4-BE49-F238E27FC236}">
                <a16:creationId xmlns:a16="http://schemas.microsoft.com/office/drawing/2014/main" id="{CAE0F793-964A-41E8-A4DC-2A817C0AF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6C810930-54BD-43BA-AC3A-78634CADC6A5}" type="slidenum">
              <a:rPr lang="fr-FR" altLang="fr-FR" smtClean="0"/>
              <a:pPr>
                <a:buSzPts val="1400"/>
              </a:pPr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1;p4:notes">
            <a:extLst>
              <a:ext uri="{FF2B5EF4-FFF2-40B4-BE49-F238E27FC236}">
                <a16:creationId xmlns:a16="http://schemas.microsoft.com/office/drawing/2014/main" id="{631C0532-C761-D32E-29A3-F5B16AD22E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22;p4:notes">
            <a:extLst>
              <a:ext uri="{FF2B5EF4-FFF2-40B4-BE49-F238E27FC236}">
                <a16:creationId xmlns:a16="http://schemas.microsoft.com/office/drawing/2014/main" id="{3035E630-5823-C229-4050-44848A05BD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4" name="Google Shape;123;p4:notes">
            <a:extLst>
              <a:ext uri="{FF2B5EF4-FFF2-40B4-BE49-F238E27FC236}">
                <a16:creationId xmlns:a16="http://schemas.microsoft.com/office/drawing/2014/main" id="{CAE0F793-964A-41E8-A4DC-2A817C0AF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6C810930-54BD-43BA-AC3A-78634CADC6A5}" type="slidenum">
              <a:rPr lang="fr-FR" altLang="fr-FR" smtClean="0"/>
              <a:pPr>
                <a:buSzPts val="1400"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869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1;p4:notes">
            <a:extLst>
              <a:ext uri="{FF2B5EF4-FFF2-40B4-BE49-F238E27FC236}">
                <a16:creationId xmlns:a16="http://schemas.microsoft.com/office/drawing/2014/main" id="{631C0532-C761-D32E-29A3-F5B16AD22E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22;p4:notes">
            <a:extLst>
              <a:ext uri="{FF2B5EF4-FFF2-40B4-BE49-F238E27FC236}">
                <a16:creationId xmlns:a16="http://schemas.microsoft.com/office/drawing/2014/main" id="{3035E630-5823-C229-4050-44848A05BD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4" name="Google Shape;123;p4:notes">
            <a:extLst>
              <a:ext uri="{FF2B5EF4-FFF2-40B4-BE49-F238E27FC236}">
                <a16:creationId xmlns:a16="http://schemas.microsoft.com/office/drawing/2014/main" id="{CAE0F793-964A-41E8-A4DC-2A817C0AF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6C810930-54BD-43BA-AC3A-78634CADC6A5}" type="slidenum">
              <a:rPr lang="fr-FR" altLang="fr-FR" smtClean="0"/>
              <a:pPr>
                <a:buSzPts val="1400"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648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1;p4:notes">
            <a:extLst>
              <a:ext uri="{FF2B5EF4-FFF2-40B4-BE49-F238E27FC236}">
                <a16:creationId xmlns:a16="http://schemas.microsoft.com/office/drawing/2014/main" id="{631C0532-C761-D32E-29A3-F5B16AD22E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0243" name="Google Shape;122;p4:notes">
            <a:extLst>
              <a:ext uri="{FF2B5EF4-FFF2-40B4-BE49-F238E27FC236}">
                <a16:creationId xmlns:a16="http://schemas.microsoft.com/office/drawing/2014/main" id="{3035E630-5823-C229-4050-44848A05BD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4" name="Google Shape;123;p4:notes">
            <a:extLst>
              <a:ext uri="{FF2B5EF4-FFF2-40B4-BE49-F238E27FC236}">
                <a16:creationId xmlns:a16="http://schemas.microsoft.com/office/drawing/2014/main" id="{CAE0F793-964A-41E8-A4DC-2A817C0AF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6C810930-54BD-43BA-AC3A-78634CADC6A5}" type="slidenum">
              <a:rPr lang="fr-FR" altLang="fr-FR" smtClean="0"/>
              <a:pPr>
                <a:buSzPts val="1400"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312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36;p5:notes">
            <a:extLst>
              <a:ext uri="{FF2B5EF4-FFF2-40B4-BE49-F238E27FC236}">
                <a16:creationId xmlns:a16="http://schemas.microsoft.com/office/drawing/2014/main" id="{3062A65A-1E7F-3947-53D3-5F57815CDA6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2291" name="Google Shape;137;p5:notes">
            <a:extLst>
              <a:ext uri="{FF2B5EF4-FFF2-40B4-BE49-F238E27FC236}">
                <a16:creationId xmlns:a16="http://schemas.microsoft.com/office/drawing/2014/main" id="{4642C649-2AF9-0B3F-4503-9E346C1FDB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2" name="Google Shape;138;p5:notes">
            <a:extLst>
              <a:ext uri="{FF2B5EF4-FFF2-40B4-BE49-F238E27FC236}">
                <a16:creationId xmlns:a16="http://schemas.microsoft.com/office/drawing/2014/main" id="{2B1ADB8A-351C-43B3-1D1B-FB1D5CA14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00CEDF9C-469B-47E6-AF3A-8A42F568E0BF}" type="slidenum">
              <a:rPr lang="fr-FR" altLang="fr-FR" smtClean="0"/>
              <a:pPr>
                <a:buSzPts val="1400"/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57;p6:notes">
            <a:extLst>
              <a:ext uri="{FF2B5EF4-FFF2-40B4-BE49-F238E27FC236}">
                <a16:creationId xmlns:a16="http://schemas.microsoft.com/office/drawing/2014/main" id="{2C28354A-63E4-0612-2672-90DA720D1C5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158;p6:notes">
            <a:extLst>
              <a:ext uri="{FF2B5EF4-FFF2-40B4-BE49-F238E27FC236}">
                <a16:creationId xmlns:a16="http://schemas.microsoft.com/office/drawing/2014/main" id="{DD38DED0-D8DD-B135-D935-7AE5401911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4" name="Google Shape;159;p6:notes">
            <a:extLst>
              <a:ext uri="{FF2B5EF4-FFF2-40B4-BE49-F238E27FC236}">
                <a16:creationId xmlns:a16="http://schemas.microsoft.com/office/drawing/2014/main" id="{347E8D18-BDE5-F4CB-3862-36F69332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400"/>
            </a:pPr>
            <a:fld id="{81B0D096-CCC8-40A3-A63E-3B94CF1349F6}" type="slidenum">
              <a:rPr lang="fr-FR" altLang="fr-FR" smtClean="0"/>
              <a:pPr>
                <a:buSzPts val="1400"/>
              </a:pPr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uniquement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FD12A047-F109-37DE-905F-205C7977AB5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E84D9DAE-E693-2E7E-3937-FAE7FF2E1514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BEF0B84E-45D0-01F6-B2F1-6696C0A3632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42F5-915E-45BC-B6C6-AA3EC3420E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39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BE96E21D-48DB-23AE-A23D-396D58C6DB9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0DB04691-1A38-6879-54A3-A66025A6399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71DF71F6-13EC-0001-4991-C194470C584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37B9-2420-4306-8267-6967C04916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572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A1357652-7B35-CD4C-DEEC-3ED3865A6BE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305D5D0F-2FF6-98F8-03BF-C29058FD3EE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808120AE-FF78-6994-58A5-86FCFCDD3EE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7670-FA69-438D-AAD4-26AF8E102B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570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BF909CA4-D5C4-A964-A7E5-1C4AAC00987F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9B591643-E9B3-6DA9-BF41-DC513D1EDF1D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C7598248-A8B5-3E01-892F-DE8DB9DBCC8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B125-4BA2-453E-B5DC-1B8566954F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621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CE016551-4B0A-6F81-C5D2-E07851F3B25E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FAC9EBCF-2F29-E9DE-F08D-ED691632C82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752813DB-DFAE-D84F-5DD4-249FE5EB2D0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EC84-4D26-49BC-832C-37AE9C9947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57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E77321B2-C6E9-C4A9-2287-155852FB46F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D3540D4B-E900-6FD6-654A-D690A9C36B6B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33FEFFC9-C7BB-8AF4-0466-8ECD0BBDC16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5242-1266-4666-B4B6-E5FA2C66D8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97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05FA4D6B-5680-A892-C6E3-BEB2BF0B6CB0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896A6558-E89D-743C-FF82-A22CBB7D456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5BB32F8F-C547-C346-3BF8-04D85C6B20F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57AC-8548-496D-89BE-CCBD730A02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034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FB705394-2752-7F7A-42F1-35F5A47C6F8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AD46E3D4-1DA3-B452-3619-65E16B6AB9BF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E55838AF-E42D-0FBF-1E33-D5C34D135D22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A153-7F36-4D9F-A8C3-1DEC4964EC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82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571FA88C-0DFA-398F-0474-D200B659D23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04AF554F-5F89-7EB0-90E7-336BFE9D359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D1750076-20B6-FFA6-D822-76AA7A681F24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4872-2E65-4DE7-BDD7-98172D7900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81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69855B0E-22AC-ABEC-9E83-BF3AC500C14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3481C0F7-95A6-9DB2-2C46-6D5E6C9BDA9A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499B5778-F6C1-B77B-3D5E-BDDC6FA2EF7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D1DA-3454-4819-BD2F-347AD7DDD0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0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3">
            <a:extLst>
              <a:ext uri="{FF2B5EF4-FFF2-40B4-BE49-F238E27FC236}">
                <a16:creationId xmlns:a16="http://schemas.microsoft.com/office/drawing/2014/main" id="{131FF204-19E4-8B95-A9F7-97A1206F1DE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Google Shape;13;p13">
            <a:extLst>
              <a:ext uri="{FF2B5EF4-FFF2-40B4-BE49-F238E27FC236}">
                <a16:creationId xmlns:a16="http://schemas.microsoft.com/office/drawing/2014/main" id="{1C0DD3CE-FF2B-2FDF-6EC9-0303CEA606A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Google Shape;14;p13">
            <a:extLst>
              <a:ext uri="{FF2B5EF4-FFF2-40B4-BE49-F238E27FC236}">
                <a16:creationId xmlns:a16="http://schemas.microsoft.com/office/drawing/2014/main" id="{C103BFA0-9755-1149-E496-6C64D5DAD0A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D7DE-F895-4A93-9B45-31BED0811A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50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3">
            <a:extLst>
              <a:ext uri="{FF2B5EF4-FFF2-40B4-BE49-F238E27FC236}">
                <a16:creationId xmlns:a16="http://schemas.microsoft.com/office/drawing/2014/main" id="{738D9D55-BCA9-DD09-74A6-5A81382F4E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7" name="Google Shape;11;p13">
            <a:extLst>
              <a:ext uri="{FF2B5EF4-FFF2-40B4-BE49-F238E27FC236}">
                <a16:creationId xmlns:a16="http://schemas.microsoft.com/office/drawing/2014/main" id="{F7EA75B7-4B40-8EDF-AA18-BEF4E9FCA3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8" name="Google Shape;12;p13">
            <a:extLst>
              <a:ext uri="{FF2B5EF4-FFF2-40B4-BE49-F238E27FC236}">
                <a16:creationId xmlns:a16="http://schemas.microsoft.com/office/drawing/2014/main" id="{73F39236-3642-565C-AD52-154B6AD9C5B7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Google Shape;13;p13">
            <a:extLst>
              <a:ext uri="{FF2B5EF4-FFF2-40B4-BE49-F238E27FC236}">
                <a16:creationId xmlns:a16="http://schemas.microsoft.com/office/drawing/2014/main" id="{7758D9FF-B061-0E66-F9B7-E5B227E66F6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Google Shape;14;p13">
            <a:extLst>
              <a:ext uri="{FF2B5EF4-FFF2-40B4-BE49-F238E27FC236}">
                <a16:creationId xmlns:a16="http://schemas.microsoft.com/office/drawing/2014/main" id="{3D447323-6097-2B43-1881-34C4A1D3391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A98103D-C590-41EF-BDE5-93FE836345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>
            <a:extLst>
              <a:ext uri="{FF2B5EF4-FFF2-40B4-BE49-F238E27FC236}">
                <a16:creationId xmlns:a16="http://schemas.microsoft.com/office/drawing/2014/main" id="{77102E83-F0B6-AA26-FFE5-C58523F46E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2895600" extrusionOk="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D62CAB25-C964-B04D-92C0-F0A7BA8E9FEC}"/>
              </a:ext>
            </a:extLst>
          </p:cNvPr>
          <p:cNvSpPr/>
          <p:nvPr/>
        </p:nvSpPr>
        <p:spPr>
          <a:xfrm>
            <a:off x="0" y="1985077"/>
            <a:ext cx="12192000" cy="2514601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8" name="Google Shape;91;p1">
            <a:extLst>
              <a:ext uri="{FF2B5EF4-FFF2-40B4-BE49-F238E27FC236}">
                <a16:creationId xmlns:a16="http://schemas.microsoft.com/office/drawing/2014/main" id="{A03CC25F-C87E-7E82-87FB-25A457A16F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-138113"/>
            <a:ext cx="19050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Google Shape;92;p1">
            <a:extLst>
              <a:ext uri="{FF2B5EF4-FFF2-40B4-BE49-F238E27FC236}">
                <a16:creationId xmlns:a16="http://schemas.microsoft.com/office/drawing/2014/main" id="{BB7B64D3-F9D0-A796-E7F3-89B02441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8463"/>
            <a:ext cx="3268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2400"/>
            </a:pPr>
            <a:r>
              <a:rPr lang="fr-FR" altLang="fr-FR" sz="2400">
                <a:latin typeface="Calibri" panose="020F0502020204030204" pitchFamily="34" charset="0"/>
                <a:sym typeface="Calibri" panose="020F0502020204030204" pitchFamily="34" charset="0"/>
              </a:rPr>
              <a:t>TOUT SAVOIR SUR L'ÉCRAN INTERACTIF</a:t>
            </a:r>
            <a:endParaRPr lang="fr-FR" altLang="fr-FR"/>
          </a:p>
        </p:txBody>
      </p:sp>
      <p:sp>
        <p:nvSpPr>
          <p:cNvPr id="3080" name="Google Shape;93;p1">
            <a:extLst>
              <a:ext uri="{FF2B5EF4-FFF2-40B4-BE49-F238E27FC236}">
                <a16:creationId xmlns:a16="http://schemas.microsoft.com/office/drawing/2014/main" id="{BB44488C-6EA8-8FAA-8BD0-41A7BAAAF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00350"/>
            <a:ext cx="6635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4000"/>
            </a:pPr>
            <a:r>
              <a:rPr lang="fr-FR" altLang="fr-FR" sz="4000" b="1">
                <a:latin typeface="Calibri" panose="020F0502020204030204" pitchFamily="34" charset="0"/>
                <a:sym typeface="Calibri" panose="020F0502020204030204" pitchFamily="34" charset="0"/>
              </a:rPr>
              <a:t>BASIC 1: Écran Easypitch, le matériel et les connexions</a:t>
            </a:r>
            <a:endParaRPr lang="fr-FR" altLang="fr-FR"/>
          </a:p>
        </p:txBody>
      </p:sp>
      <p:pic>
        <p:nvPicPr>
          <p:cNvPr id="3081" name="Google Shape;94;p1">
            <a:extLst>
              <a:ext uri="{FF2B5EF4-FFF2-40B4-BE49-F238E27FC236}">
                <a16:creationId xmlns:a16="http://schemas.microsoft.com/office/drawing/2014/main" id="{775C64B1-C593-3E2F-1CFC-BAE85C8C3EA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664075"/>
            <a:ext cx="24828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oogle Shape;95;p1">
            <a:extLst>
              <a:ext uri="{FF2B5EF4-FFF2-40B4-BE49-F238E27FC236}">
                <a16:creationId xmlns:a16="http://schemas.microsoft.com/office/drawing/2014/main" id="{B49D1EB5-EAD8-1237-373A-15257601471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825500"/>
            <a:ext cx="50831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>
            <a:extLst>
              <a:ext uri="{FF2B5EF4-FFF2-40B4-BE49-F238E27FC236}">
                <a16:creationId xmlns:a16="http://schemas.microsoft.com/office/drawing/2014/main" id="{8D2CB3F6-462C-136A-4BB8-F994A9D8024C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1" name="Google Shape;162;p6">
            <a:extLst>
              <a:ext uri="{FF2B5EF4-FFF2-40B4-BE49-F238E27FC236}">
                <a16:creationId xmlns:a16="http://schemas.microsoft.com/office/drawing/2014/main" id="{95CE179E-93C3-D246-8129-938CAC18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492125"/>
            <a:ext cx="12192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Les options d’affichage du bureau Windows</a:t>
            </a:r>
            <a:endParaRPr lang="fr-FR" altLang="fr-FR"/>
          </a:p>
          <a:p>
            <a:pPr algn="ctr" eaLnBrk="1" hangingPunct="1">
              <a:lnSpc>
                <a:spcPct val="111000"/>
              </a:lnSpc>
              <a:buSzPts val="3600"/>
            </a:pPr>
            <a:endParaRPr lang="fr-FR" altLang="fr-FR" sz="3600" b="1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Google Shape;163;p6">
            <a:extLst>
              <a:ext uri="{FF2B5EF4-FFF2-40B4-BE49-F238E27FC236}">
                <a16:creationId xmlns:a16="http://schemas.microsoft.com/office/drawing/2014/main" id="{E13FA6AD-F35B-E123-CF03-45DC1F530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1911350"/>
            <a:ext cx="709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Étape 2 : Projeter l’écran</a:t>
            </a:r>
            <a:endParaRPr lang="fr-FR" altLang="fr-FR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43" name="Google Shape;164;p6">
            <a:extLst>
              <a:ext uri="{FF2B5EF4-FFF2-40B4-BE49-F238E27FC236}">
                <a16:creationId xmlns:a16="http://schemas.microsoft.com/office/drawing/2014/main" id="{D4C82C89-A7B8-8712-F002-CFDF90FC1B15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460625"/>
            <a:ext cx="10593387" cy="3117850"/>
            <a:chOff x="646113" y="2460625"/>
            <a:chExt cx="10593387" cy="3117850"/>
          </a:xfrm>
        </p:grpSpPr>
        <p:pic>
          <p:nvPicPr>
            <p:cNvPr id="14345" name="Google Shape;165;p6">
              <a:extLst>
                <a:ext uri="{FF2B5EF4-FFF2-40B4-BE49-F238E27FC236}">
                  <a16:creationId xmlns:a16="http://schemas.microsoft.com/office/drawing/2014/main" id="{A953C977-8B94-D74E-C136-99F397D7315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1" t="31470" r="33701" b="31851"/>
            <a:stretch>
              <a:fillRect/>
            </a:stretch>
          </p:blipFill>
          <p:spPr bwMode="auto">
            <a:xfrm>
              <a:off x="8145463" y="2938463"/>
              <a:ext cx="3094037" cy="192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Google Shape;166;p6">
              <a:extLst>
                <a:ext uri="{FF2B5EF4-FFF2-40B4-BE49-F238E27FC236}">
                  <a16:creationId xmlns:a16="http://schemas.microsoft.com/office/drawing/2014/main" id="{6F25D064-313E-6B10-5207-1479EAF79E9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3" y="3054350"/>
              <a:ext cx="1924050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Google Shape;167;p6">
              <a:extLst>
                <a:ext uri="{FF2B5EF4-FFF2-40B4-BE49-F238E27FC236}">
                  <a16:creationId xmlns:a16="http://schemas.microsoft.com/office/drawing/2014/main" id="{806D6906-A97A-3D4E-3CE3-9A0F43FD66E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"/>
            <a:stretch>
              <a:fillRect/>
            </a:stretch>
          </p:blipFill>
          <p:spPr bwMode="auto">
            <a:xfrm>
              <a:off x="5078413" y="2460625"/>
              <a:ext cx="2397125" cy="311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Google Shape;168;p6">
              <a:extLst>
                <a:ext uri="{FF2B5EF4-FFF2-40B4-BE49-F238E27FC236}">
                  <a16:creationId xmlns:a16="http://schemas.microsoft.com/office/drawing/2014/main" id="{091D7196-6E3D-0E84-552F-D6139CCDF63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64"/>
            <a:stretch>
              <a:fillRect/>
            </a:stretch>
          </p:blipFill>
          <p:spPr bwMode="auto">
            <a:xfrm>
              <a:off x="2363788" y="4867275"/>
              <a:ext cx="1016000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Google Shape;169;p6">
              <a:extLst>
                <a:ext uri="{FF2B5EF4-FFF2-40B4-BE49-F238E27FC236}">
                  <a16:creationId xmlns:a16="http://schemas.microsoft.com/office/drawing/2014/main" id="{CFEB43C5-CDAD-4AA0-F72B-4AF306B2C8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8" y="5073650"/>
              <a:ext cx="307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Google Shape;170;p6">
              <a:extLst>
                <a:ext uri="{FF2B5EF4-FFF2-40B4-BE49-F238E27FC236}">
                  <a16:creationId xmlns:a16="http://schemas.microsoft.com/office/drawing/2014/main" id="{1C3E7F02-22A1-3D3A-F9C9-56057EE6057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1"/>
            <a:stretch>
              <a:fillRect/>
            </a:stretch>
          </p:blipFill>
          <p:spPr bwMode="auto">
            <a:xfrm>
              <a:off x="3729038" y="4878388"/>
              <a:ext cx="804862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Google Shape;171;p6">
            <a:extLst>
              <a:ext uri="{FF2B5EF4-FFF2-40B4-BE49-F238E27FC236}">
                <a16:creationId xmlns:a16="http://schemas.microsoft.com/office/drawing/2014/main" id="{9CC7C7C5-F125-0E08-E329-8EDDD637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536825"/>
            <a:ext cx="2397125" cy="3117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>
            <a:extLst>
              <a:ext uri="{FF2B5EF4-FFF2-40B4-BE49-F238E27FC236}">
                <a16:creationId xmlns:a16="http://schemas.microsoft.com/office/drawing/2014/main" id="{52AEA09A-0375-6D1F-CBA4-2006878F4884}"/>
              </a:ext>
            </a:extLst>
          </p:cNvPr>
          <p:cNvSpPr/>
          <p:nvPr/>
        </p:nvSpPr>
        <p:spPr>
          <a:xfrm>
            <a:off x="0" y="1985078"/>
            <a:ext cx="12192000" cy="2279192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9" name="Google Shape;178;p11">
            <a:extLst>
              <a:ext uri="{FF2B5EF4-FFF2-40B4-BE49-F238E27FC236}">
                <a16:creationId xmlns:a16="http://schemas.microsoft.com/office/drawing/2014/main" id="{9EDEAD03-BA5B-B588-F1D1-CF4E1AFCD3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-3270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Google Shape;179;p11">
            <a:extLst>
              <a:ext uri="{FF2B5EF4-FFF2-40B4-BE49-F238E27FC236}">
                <a16:creationId xmlns:a16="http://schemas.microsoft.com/office/drawing/2014/main" id="{1693C58C-3C10-F7B8-2E9B-4C4FC2B9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2601913"/>
            <a:ext cx="42386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000"/>
            </a:pPr>
            <a:r>
              <a:rPr lang="fr-FR" altLang="fr-FR" sz="4000" b="1">
                <a:latin typeface="Calibri" panose="020F0502020204030204" pitchFamily="34" charset="0"/>
                <a:sym typeface="Calibri" panose="020F0502020204030204" pitchFamily="34" charset="0"/>
              </a:rPr>
              <a:t>Utilisation de la télécommande</a:t>
            </a:r>
            <a:endParaRPr lang="fr-FR" altLang="fr-FR"/>
          </a:p>
        </p:txBody>
      </p:sp>
      <p:pic>
        <p:nvPicPr>
          <p:cNvPr id="16391" name="Google Shape;180;p11">
            <a:extLst>
              <a:ext uri="{FF2B5EF4-FFF2-40B4-BE49-F238E27FC236}">
                <a16:creationId xmlns:a16="http://schemas.microsoft.com/office/drawing/2014/main" id="{5741169C-04C7-C85F-2060-7CE9FAAEF2A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696913"/>
            <a:ext cx="76914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Google Shape;181;p11">
            <a:extLst>
              <a:ext uri="{FF2B5EF4-FFF2-40B4-BE49-F238E27FC236}">
                <a16:creationId xmlns:a16="http://schemas.microsoft.com/office/drawing/2014/main" id="{EABC86B4-33F6-8F14-A6D0-52EBF0DE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585788"/>
            <a:ext cx="7691438" cy="56054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>
            <a:extLst>
              <a:ext uri="{FF2B5EF4-FFF2-40B4-BE49-F238E27FC236}">
                <a16:creationId xmlns:a16="http://schemas.microsoft.com/office/drawing/2014/main" id="{879F5895-AADA-6833-A977-D7C3A9132786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7" name="Google Shape;188;p7">
            <a:extLst>
              <a:ext uri="{FF2B5EF4-FFF2-40B4-BE49-F238E27FC236}">
                <a16:creationId xmlns:a16="http://schemas.microsoft.com/office/drawing/2014/main" id="{0F25BC5D-6855-97F0-42F1-1D7E1146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1025"/>
            <a:ext cx="81708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Les menus swipe et manita</a:t>
            </a:r>
            <a:endParaRPr lang="fr-FR" altLang="fr-FR"/>
          </a:p>
        </p:txBody>
      </p:sp>
      <p:grpSp>
        <p:nvGrpSpPr>
          <p:cNvPr id="18438" name="Google Shape;189;p7">
            <a:extLst>
              <a:ext uri="{FF2B5EF4-FFF2-40B4-BE49-F238E27FC236}">
                <a16:creationId xmlns:a16="http://schemas.microsoft.com/office/drawing/2014/main" id="{596E2068-EBBC-481D-ABD5-39BA28427016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943100"/>
            <a:ext cx="10828337" cy="4797425"/>
            <a:chOff x="681831" y="1943100"/>
            <a:chExt cx="10828337" cy="4797425"/>
          </a:xfrm>
        </p:grpSpPr>
        <p:grpSp>
          <p:nvGrpSpPr>
            <p:cNvPr id="18439" name="Google Shape;190;p7">
              <a:extLst>
                <a:ext uri="{FF2B5EF4-FFF2-40B4-BE49-F238E27FC236}">
                  <a16:creationId xmlns:a16="http://schemas.microsoft.com/office/drawing/2014/main" id="{9F5FFDBF-7BB5-CD3F-4ACE-3EFCB84AD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831" y="1943100"/>
              <a:ext cx="10828337" cy="4797425"/>
              <a:chOff x="665163" y="1900238"/>
              <a:chExt cx="10828337" cy="4797425"/>
            </a:xfrm>
          </p:grpSpPr>
          <p:sp>
            <p:nvSpPr>
              <p:cNvPr id="18441" name="Google Shape;191;p7">
                <a:extLst>
                  <a:ext uri="{FF2B5EF4-FFF2-40B4-BE49-F238E27FC236}">
                    <a16:creationId xmlns:a16="http://schemas.microsoft.com/office/drawing/2014/main" id="{AECF2994-9E61-B4A4-CD8F-ABAA2F059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163" y="2019300"/>
                <a:ext cx="224313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800"/>
                </a:pPr>
                <a:r>
                  <a:rPr lang="fr-FR" altLang="fr-FR" sz="1800" b="1">
                    <a:latin typeface="Calibri" panose="020F0502020204030204" pitchFamily="34" charset="0"/>
                    <a:sym typeface="Calibri" panose="020F0502020204030204" pitchFamily="34" charset="0"/>
                  </a:rPr>
                  <a:t>Le menu  « Manita »</a:t>
                </a:r>
                <a:endParaRPr lang="fr-FR" altLang="fr-FR" sz="18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pic>
            <p:nvPicPr>
              <p:cNvPr id="18442" name="Google Shape;192;p7">
                <a:extLst>
                  <a:ext uri="{FF2B5EF4-FFF2-40B4-BE49-F238E27FC236}">
                    <a16:creationId xmlns:a16="http://schemas.microsoft.com/office/drawing/2014/main" id="{DDB3C969-9774-7783-AFBD-5851101EAA7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8213" y="1900238"/>
                <a:ext cx="3314700" cy="303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3" name="Google Shape;193;p7">
                <a:extLst>
                  <a:ext uri="{FF2B5EF4-FFF2-40B4-BE49-F238E27FC236}">
                    <a16:creationId xmlns:a16="http://schemas.microsoft.com/office/drawing/2014/main" id="{6BA66176-2147-928A-3CCD-126A7B81A2F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63" y="2693988"/>
                <a:ext cx="2160587" cy="22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Google Shape;194;p7">
                <a:extLst>
                  <a:ext uri="{FF2B5EF4-FFF2-40B4-BE49-F238E27FC236}">
                    <a16:creationId xmlns:a16="http://schemas.microsoft.com/office/drawing/2014/main" id="{BAC6B8EE-3FA8-E235-9AF3-BC26705B5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563" y="5219700"/>
                <a:ext cx="2243137" cy="1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800"/>
                </a:pPr>
                <a:r>
                  <a:rPr lang="fr-FR" altLang="fr-FR" sz="1800" b="1">
                    <a:latin typeface="Calibri" panose="020F0502020204030204" pitchFamily="34" charset="0"/>
                    <a:sym typeface="Calibri" panose="020F0502020204030204" pitchFamily="34" charset="0"/>
                  </a:rPr>
                  <a:t>Poser les 5 doigts sur l’écran pendant 2 secondes pour accéder au menu.</a:t>
                </a:r>
                <a:endParaRPr lang="fr-FR" altLang="fr-FR" sz="18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8445" name="Google Shape;195;p7">
                <a:extLst>
                  <a:ext uri="{FF2B5EF4-FFF2-40B4-BE49-F238E27FC236}">
                    <a16:creationId xmlns:a16="http://schemas.microsoft.com/office/drawing/2014/main" id="{71144B8D-0B70-9161-F9F2-0D8BC9E02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1963" y="5219700"/>
                <a:ext cx="2243137" cy="1200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800"/>
                </a:pPr>
                <a:r>
                  <a:rPr lang="fr-FR" altLang="fr-FR" sz="1800" b="1">
                    <a:latin typeface="Calibri" panose="020F0502020204030204" pitchFamily="34" charset="0"/>
                    <a:sym typeface="Calibri" panose="020F0502020204030204" pitchFamily="34" charset="0"/>
                  </a:rPr>
                  <a:t>Glisser le doigt du bas vers le haut au centre de l’écran pour accéder à Android.</a:t>
                </a:r>
                <a:endParaRPr lang="fr-FR" altLang="fr-FR" sz="18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18446" name="Google Shape;196;p7">
                <a:extLst>
                  <a:ext uri="{FF2B5EF4-FFF2-40B4-BE49-F238E27FC236}">
                    <a16:creationId xmlns:a16="http://schemas.microsoft.com/office/drawing/2014/main" id="{2C92ECA6-07F7-A8C0-D688-63BB2C30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363" y="5219700"/>
                <a:ext cx="2243137" cy="1477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buSzPts val="1800"/>
                </a:pPr>
                <a:r>
                  <a:rPr lang="fr-FR" altLang="fr-FR" sz="1800" b="1" dirty="0">
                    <a:latin typeface="Calibri" panose="020F0502020204030204" pitchFamily="34" charset="0"/>
                    <a:sym typeface="Calibri" panose="020F0502020204030204" pitchFamily="34" charset="0"/>
                  </a:rPr>
                  <a:t>Glisser le doigt du bas vers le haut sur le côté de l’écran pour accéder revenir à la page précédente.</a:t>
                </a:r>
                <a:endParaRPr lang="fr-FR" altLang="fr-FR" sz="18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8440" name="Google Shape;197;p7">
              <a:extLst>
                <a:ext uri="{FF2B5EF4-FFF2-40B4-BE49-F238E27FC236}">
                  <a16:creationId xmlns:a16="http://schemas.microsoft.com/office/drawing/2014/main" id="{E2679DCA-2B7A-7237-0B3F-5C85DD3B9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5250" y="1943100"/>
              <a:ext cx="2243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 b="1">
                  <a:latin typeface="Calibri" panose="020F0502020204030204" pitchFamily="34" charset="0"/>
                  <a:sym typeface="Calibri" panose="020F0502020204030204" pitchFamily="34" charset="0"/>
                </a:rPr>
                <a:t>Le menu  « Swipe »</a:t>
              </a:r>
              <a:endParaRPr lang="fr-FR" altLang="fr-FR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>
            <a:extLst>
              <a:ext uri="{FF2B5EF4-FFF2-40B4-BE49-F238E27FC236}">
                <a16:creationId xmlns:a16="http://schemas.microsoft.com/office/drawing/2014/main" id="{42045310-C09F-16FC-EB64-DB346B812698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85" name="Google Shape;204;p25">
            <a:extLst>
              <a:ext uri="{FF2B5EF4-FFF2-40B4-BE49-F238E27FC236}">
                <a16:creationId xmlns:a16="http://schemas.microsoft.com/office/drawing/2014/main" id="{1A5FD5F1-50F6-CA68-9B6A-19457C33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1025"/>
            <a:ext cx="55943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Le menu Manita</a:t>
            </a:r>
            <a:endParaRPr lang="fr-FR" altLang="fr-FR"/>
          </a:p>
        </p:txBody>
      </p:sp>
      <p:pic>
        <p:nvPicPr>
          <p:cNvPr id="20486" name="Google Shape;205;p25">
            <a:extLst>
              <a:ext uri="{FF2B5EF4-FFF2-40B4-BE49-F238E27FC236}">
                <a16:creationId xmlns:a16="http://schemas.microsoft.com/office/drawing/2014/main" id="{E7C97147-E349-E773-28A1-2E31BB67F2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-1363" r="3062" b="1537"/>
          <a:stretch>
            <a:fillRect/>
          </a:stretch>
        </p:blipFill>
        <p:spPr bwMode="auto">
          <a:xfrm>
            <a:off x="587375" y="1692275"/>
            <a:ext cx="21812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Google Shape;206;p25">
            <a:extLst>
              <a:ext uri="{FF2B5EF4-FFF2-40B4-BE49-F238E27FC236}">
                <a16:creationId xmlns:a16="http://schemas.microsoft.com/office/drawing/2014/main" id="{E8956259-B4C9-3924-14F8-ACAF42E3DDFB}"/>
              </a:ext>
            </a:extLst>
          </p:cNvPr>
          <p:cNvSpPr txBox="1"/>
          <p:nvPr/>
        </p:nvSpPr>
        <p:spPr>
          <a:xfrm>
            <a:off x="3105150" y="2197100"/>
            <a:ext cx="4141788" cy="44005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Accès aux réglages: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Wifi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Réglages fins: 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Son, image, réseau, extinction automatique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Raccourcis vers les applications d’animation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Raccourcis vers la luminosité et le son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fr-FR" kern="0">
                <a:latin typeface="Arial"/>
                <a:ea typeface="Arial"/>
                <a:cs typeface="Arial"/>
                <a:sym typeface="Arial"/>
              </a:rPr>
              <a:t>Raccourcis standard Android</a:t>
            </a:r>
            <a:endParaRPr kern="0"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88" name="Google Shape;207;p25">
            <a:extLst>
              <a:ext uri="{FF2B5EF4-FFF2-40B4-BE49-F238E27FC236}">
                <a16:creationId xmlns:a16="http://schemas.microsoft.com/office/drawing/2014/main" id="{E96EF4A9-EB5C-DA42-7A0F-188AFD1AAC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2" t="28009" r="33034" b="62927"/>
          <a:stretch>
            <a:fillRect/>
          </a:stretch>
        </p:blipFill>
        <p:spPr bwMode="auto">
          <a:xfrm>
            <a:off x="7289800" y="2333625"/>
            <a:ext cx="52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Google Shape;208;p25">
            <a:extLst>
              <a:ext uri="{FF2B5EF4-FFF2-40B4-BE49-F238E27FC236}">
                <a16:creationId xmlns:a16="http://schemas.microsoft.com/office/drawing/2014/main" id="{BEF948A5-37F4-BF96-A70B-6AFFFFC6828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0" t="27556" r="19017" b="62701"/>
          <a:stretch>
            <a:fillRect/>
          </a:stretch>
        </p:blipFill>
        <p:spPr bwMode="auto">
          <a:xfrm>
            <a:off x="7269163" y="3398838"/>
            <a:ext cx="4397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Google Shape;209;p25">
            <a:extLst>
              <a:ext uri="{FF2B5EF4-FFF2-40B4-BE49-F238E27FC236}">
                <a16:creationId xmlns:a16="http://schemas.microsoft.com/office/drawing/2014/main" id="{1EEA2BE9-A647-F557-E88C-463ACA97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085975"/>
            <a:ext cx="4140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r>
              <a:rPr lang="fr-FR" altLang="fr-FR"/>
              <a:t>Basculer vers une autre source</a:t>
            </a:r>
          </a:p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endParaRPr lang="fr-FR" altLang="fr-FR"/>
          </a:p>
          <a:p>
            <a:pPr eaLnBrk="1" hangingPunct="1">
              <a:buSzPts val="1400"/>
            </a:pPr>
            <a:r>
              <a:rPr lang="fr-FR" altLang="fr-FR"/>
              <a:t>Annotation en surcouche</a:t>
            </a:r>
          </a:p>
        </p:txBody>
      </p:sp>
      <p:sp>
        <p:nvSpPr>
          <p:cNvPr id="20491" name="Google Shape;210;p25">
            <a:extLst>
              <a:ext uri="{FF2B5EF4-FFF2-40B4-BE49-F238E27FC236}">
                <a16:creationId xmlns:a16="http://schemas.microsoft.com/office/drawing/2014/main" id="{4EB44BD0-895A-3F8F-A84C-B61B774E3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1760538"/>
            <a:ext cx="2181225" cy="49688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</a:pPr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>
            <a:extLst>
              <a:ext uri="{FF2B5EF4-FFF2-40B4-BE49-F238E27FC236}">
                <a16:creationId xmlns:a16="http://schemas.microsoft.com/office/drawing/2014/main" id="{6212D2A6-7F4B-0BDE-5CAA-D2E4C764DDAB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3" name="Google Shape;217;p8">
            <a:extLst>
              <a:ext uri="{FF2B5EF4-FFF2-40B4-BE49-F238E27FC236}">
                <a16:creationId xmlns:a16="http://schemas.microsoft.com/office/drawing/2014/main" id="{AB1D6AAB-07FE-A223-2BE9-0B458C19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1025"/>
            <a:ext cx="88312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La connexion réseau filaire en RJ45</a:t>
            </a:r>
            <a:endParaRPr lang="fr-FR" altLang="fr-FR"/>
          </a:p>
        </p:txBody>
      </p:sp>
      <p:sp>
        <p:nvSpPr>
          <p:cNvPr id="22534" name="Google Shape;218;p8">
            <a:extLst>
              <a:ext uri="{FF2B5EF4-FFF2-40B4-BE49-F238E27FC236}">
                <a16:creationId xmlns:a16="http://schemas.microsoft.com/office/drawing/2014/main" id="{5995D26A-B2D3-FEBB-C636-A7D933329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908675"/>
            <a:ext cx="2243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2 ports Ethernet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5" name="Google Shape;219;p8">
            <a:extLst>
              <a:ext uri="{FF2B5EF4-FFF2-40B4-BE49-F238E27FC236}">
                <a16:creationId xmlns:a16="http://schemas.microsoft.com/office/drawing/2014/main" id="{AD3CF873-7BE9-A1E5-9DA4-7DF2A9B4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925" y="59086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Débit réparti entre les sources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6" name="Google Shape;220;p8">
            <a:extLst>
              <a:ext uri="{FF2B5EF4-FFF2-40B4-BE49-F238E27FC236}">
                <a16:creationId xmlns:a16="http://schemas.microsoft.com/office/drawing/2014/main" id="{6E5CCB5D-E376-8AD3-4FF8-908C89FAFF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225675"/>
            <a:ext cx="340201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oogle Shape;221;p8">
            <a:extLst>
              <a:ext uri="{FF2B5EF4-FFF2-40B4-BE49-F238E27FC236}">
                <a16:creationId xmlns:a16="http://schemas.microsoft.com/office/drawing/2014/main" id="{DFB00297-C028-3FF9-C38A-9B51BA2750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303463"/>
            <a:ext cx="32480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Google Shape;222;p8">
            <a:extLst>
              <a:ext uri="{FF2B5EF4-FFF2-40B4-BE49-F238E27FC236}">
                <a16:creationId xmlns:a16="http://schemas.microsoft.com/office/drawing/2014/main" id="{AB6EDF37-1CAB-29FE-5139-F7E9D3D3D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668588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Android			OPS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>
            <a:extLst>
              <a:ext uri="{FF2B5EF4-FFF2-40B4-BE49-F238E27FC236}">
                <a16:creationId xmlns:a16="http://schemas.microsoft.com/office/drawing/2014/main" id="{E535E78F-7A08-0F43-5A72-5085F6D088D4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1" name="Google Shape;229;p9">
            <a:extLst>
              <a:ext uri="{FF2B5EF4-FFF2-40B4-BE49-F238E27FC236}">
                <a16:creationId xmlns:a16="http://schemas.microsoft.com/office/drawing/2014/main" id="{59A1771E-794E-CA4C-2B76-AD8AAEBA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1025"/>
            <a:ext cx="79676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La connexion Wifi et le hotspot</a:t>
            </a:r>
            <a:endParaRPr lang="fr-FR" altLang="fr-FR"/>
          </a:p>
        </p:txBody>
      </p:sp>
      <p:sp>
        <p:nvSpPr>
          <p:cNvPr id="24582" name="Google Shape;230;p9">
            <a:extLst>
              <a:ext uri="{FF2B5EF4-FFF2-40B4-BE49-F238E27FC236}">
                <a16:creationId xmlns:a16="http://schemas.microsoft.com/office/drawing/2014/main" id="{50FB5B87-AA58-3450-88C5-292AE1CA6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908675"/>
            <a:ext cx="2243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Connexion Wi-Fi en réception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3" name="Google Shape;231;p9">
            <a:extLst>
              <a:ext uri="{FF2B5EF4-FFF2-40B4-BE49-F238E27FC236}">
                <a16:creationId xmlns:a16="http://schemas.microsoft.com/office/drawing/2014/main" id="{F00493AF-FBF4-648F-C527-94914DFD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5908675"/>
            <a:ext cx="373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Possibilité de créer un point d’accès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4" name="Google Shape;232;p9">
            <a:extLst>
              <a:ext uri="{FF2B5EF4-FFF2-40B4-BE49-F238E27FC236}">
                <a16:creationId xmlns:a16="http://schemas.microsoft.com/office/drawing/2014/main" id="{6A1D4C2C-60F6-974B-2D0F-C112A3BB929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032125"/>
            <a:ext cx="29575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Google Shape;233;p9">
            <a:extLst>
              <a:ext uri="{FF2B5EF4-FFF2-40B4-BE49-F238E27FC236}">
                <a16:creationId xmlns:a16="http://schemas.microsoft.com/office/drawing/2014/main" id="{C5254746-468E-E363-C135-94643CCF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2846388"/>
            <a:ext cx="263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2,4 GHz		5 GHz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6" name="Google Shape;234;p9">
            <a:extLst>
              <a:ext uri="{FF2B5EF4-FFF2-40B4-BE49-F238E27FC236}">
                <a16:creationId xmlns:a16="http://schemas.microsoft.com/office/drawing/2014/main" id="{811D4B5D-BFCA-71BD-6A0A-D4CE6D219B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814638"/>
            <a:ext cx="2774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Google Shape;235;p9">
            <a:extLst>
              <a:ext uri="{FF2B5EF4-FFF2-40B4-BE49-F238E27FC236}">
                <a16:creationId xmlns:a16="http://schemas.microsoft.com/office/drawing/2014/main" id="{7A3FE03F-F6F6-01DB-9374-7D61A31B6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2582863"/>
            <a:ext cx="2636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2,4 GHz		5 GHz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8" name="Google Shape;236;p9">
            <a:extLst>
              <a:ext uri="{FF2B5EF4-FFF2-40B4-BE49-F238E27FC236}">
                <a16:creationId xmlns:a16="http://schemas.microsoft.com/office/drawing/2014/main" id="{68631671-4304-1BAD-AFCE-E81DE2A864A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2814638"/>
            <a:ext cx="21605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Google Shape;237;p9">
            <a:extLst>
              <a:ext uri="{FF2B5EF4-FFF2-40B4-BE49-F238E27FC236}">
                <a16:creationId xmlns:a16="http://schemas.microsoft.com/office/drawing/2014/main" id="{CB4CA9FE-3495-0266-F550-4652C72C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5770563"/>
            <a:ext cx="22431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Paramètres accessibles avec manita</a:t>
            </a:r>
            <a:endParaRPr lang="fr-FR" altLang="fr-FR" sz="18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>
            <a:extLst>
              <a:ext uri="{FF2B5EF4-FFF2-40B4-BE49-F238E27FC236}">
                <a16:creationId xmlns:a16="http://schemas.microsoft.com/office/drawing/2014/main" id="{E535E78F-7A08-0F43-5A72-5085F6D088D4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1" name="Google Shape;229;p9">
            <a:extLst>
              <a:ext uri="{FF2B5EF4-FFF2-40B4-BE49-F238E27FC236}">
                <a16:creationId xmlns:a16="http://schemas.microsoft.com/office/drawing/2014/main" id="{59A1771E-794E-CA4C-2B76-AD8AAEBA4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1025"/>
            <a:ext cx="1163676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200" b="1" dirty="0">
                <a:latin typeface="Calibri" panose="020F0502020204030204" pitchFamily="34" charset="0"/>
                <a:sym typeface="Calibri" panose="020F0502020204030204" pitchFamily="34" charset="0"/>
              </a:rPr>
              <a:t>Connexion sans fil avec </a:t>
            </a:r>
            <a:r>
              <a:rPr lang="fr-FR" altLang="fr-FR" sz="3200" b="1" dirty="0" err="1">
                <a:latin typeface="Calibri" panose="020F0502020204030204" pitchFamily="34" charset="0"/>
                <a:sym typeface="Calibri" panose="020F0502020204030204" pitchFamily="34" charset="0"/>
              </a:rPr>
              <a:t>Miracast</a:t>
            </a:r>
            <a:r>
              <a:rPr lang="fr-FR" altLang="fr-FR" sz="3200" b="1" dirty="0">
                <a:latin typeface="Calibri" panose="020F0502020204030204" pitchFamily="34" charset="0"/>
                <a:sym typeface="Calibri" panose="020F0502020204030204" pitchFamily="34" charset="0"/>
              </a:rPr>
              <a:t> depuis un PC ou appareil Android  </a:t>
            </a:r>
            <a:endParaRPr lang="fr-FR" altLang="fr-FR" sz="3200"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0D9FA2F1-B85F-D41C-B368-8BA8657FB399}"/>
              </a:ext>
            </a:extLst>
          </p:cNvPr>
          <p:cNvSpPr txBox="1"/>
          <p:nvPr/>
        </p:nvSpPr>
        <p:spPr>
          <a:xfrm>
            <a:off x="252413" y="1779588"/>
            <a:ext cx="11564937" cy="498594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les apps Android sur le menu, lancer l’app </a:t>
            </a:r>
            <a:r>
              <a:rPr lang="fr-FR" sz="3200" kern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miracast</a:t>
            </a:r>
            <a:endParaRPr lang="fr-FR"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un ordinateur Windows,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sélectionnez                      </a:t>
            </a:r>
            <a:r>
              <a:rPr lang="fr-FR" sz="3600" b="1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Depuis une tablette Android, lancer Smart </a:t>
            </a:r>
            <a:r>
              <a:rPr lang="fr-FR" sz="3200" kern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</a:t>
            </a: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Valider la connexion à l’écran</a:t>
            </a:r>
            <a:endParaRPr sz="3200" kern="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Attention, il n’y a pas de retour tactile</a:t>
            </a:r>
            <a:endParaRPr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68;p6">
            <a:extLst>
              <a:ext uri="{FF2B5EF4-FFF2-40B4-BE49-F238E27FC236}">
                <a16:creationId xmlns:a16="http://schemas.microsoft.com/office/drawing/2014/main" id="{041D0B24-50B3-1A9C-3204-DC297E659F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64"/>
          <a:stretch>
            <a:fillRect/>
          </a:stretch>
        </p:blipFill>
        <p:spPr bwMode="auto">
          <a:xfrm>
            <a:off x="3473397" y="3326195"/>
            <a:ext cx="1016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69;p6">
            <a:extLst>
              <a:ext uri="{FF2B5EF4-FFF2-40B4-BE49-F238E27FC236}">
                <a16:creationId xmlns:a16="http://schemas.microsoft.com/office/drawing/2014/main" id="{45D05030-7926-7237-6F85-9AC555F46B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39" y="359417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>
            <a:extLst>
              <a:ext uri="{FF2B5EF4-FFF2-40B4-BE49-F238E27FC236}">
                <a16:creationId xmlns:a16="http://schemas.microsoft.com/office/drawing/2014/main" id="{E0E5C729-0DD6-1F8E-8341-8DA9D987B986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9" name="Google Shape;244;p10">
            <a:extLst>
              <a:ext uri="{FF2B5EF4-FFF2-40B4-BE49-F238E27FC236}">
                <a16:creationId xmlns:a16="http://schemas.microsoft.com/office/drawing/2014/main" id="{3AC0EBB7-9EB3-D60C-26F7-5E6533F8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Entretien de l’écran et des capteurs</a:t>
            </a:r>
            <a:endParaRPr lang="fr-FR" altLang="fr-FR"/>
          </a:p>
        </p:txBody>
      </p:sp>
      <p:grpSp>
        <p:nvGrpSpPr>
          <p:cNvPr id="26630" name="Google Shape;245;p10">
            <a:extLst>
              <a:ext uri="{FF2B5EF4-FFF2-40B4-BE49-F238E27FC236}">
                <a16:creationId xmlns:a16="http://schemas.microsoft.com/office/drawing/2014/main" id="{86D3683B-9396-159C-0981-227DC234E767}"/>
              </a:ext>
            </a:extLst>
          </p:cNvPr>
          <p:cNvGrpSpPr>
            <a:grpSpLocks/>
          </p:cNvGrpSpPr>
          <p:nvPr/>
        </p:nvGrpSpPr>
        <p:grpSpPr bwMode="auto">
          <a:xfrm>
            <a:off x="0" y="1860550"/>
            <a:ext cx="12058650" cy="4291013"/>
            <a:chOff x="0" y="1860550"/>
            <a:chExt cx="12058650" cy="4291806"/>
          </a:xfrm>
        </p:grpSpPr>
        <p:grpSp>
          <p:nvGrpSpPr>
            <p:cNvPr id="26631" name="Google Shape;246;p10">
              <a:extLst>
                <a:ext uri="{FF2B5EF4-FFF2-40B4-BE49-F238E27FC236}">
                  <a16:creationId xmlns:a16="http://schemas.microsoft.com/office/drawing/2014/main" id="{6D9F3A4F-C768-14DC-3C5D-D794B81DC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60550"/>
              <a:ext cx="12058650" cy="4273550"/>
              <a:chOff x="0" y="1860550"/>
              <a:chExt cx="12058650" cy="4273550"/>
            </a:xfrm>
          </p:grpSpPr>
          <p:pic>
            <p:nvPicPr>
              <p:cNvPr id="26633" name="Google Shape;247;p10">
                <a:extLst>
                  <a:ext uri="{FF2B5EF4-FFF2-40B4-BE49-F238E27FC236}">
                    <a16:creationId xmlns:a16="http://schemas.microsoft.com/office/drawing/2014/main" id="{F4ABDAA1-ED5B-C4C4-4659-F70DC975565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18" r="35185"/>
              <a:stretch>
                <a:fillRect/>
              </a:stretch>
            </p:blipFill>
            <p:spPr bwMode="auto">
              <a:xfrm>
                <a:off x="2106368" y="2895600"/>
                <a:ext cx="1431925" cy="32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Google Shape;248;p10">
                <a:extLst>
                  <a:ext uri="{FF2B5EF4-FFF2-40B4-BE49-F238E27FC236}">
                    <a16:creationId xmlns:a16="http://schemas.microsoft.com/office/drawing/2014/main" id="{0B8D455D-57E4-047B-9B80-D03BB952CD6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92" t="1448" r="29755" b="19130"/>
              <a:stretch>
                <a:fillRect/>
              </a:stretch>
            </p:blipFill>
            <p:spPr bwMode="auto">
              <a:xfrm>
                <a:off x="3930405" y="3114675"/>
                <a:ext cx="873125" cy="2614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5" name="Google Shape;249;p10">
                <a:extLst>
                  <a:ext uri="{FF2B5EF4-FFF2-40B4-BE49-F238E27FC236}">
                    <a16:creationId xmlns:a16="http://schemas.microsoft.com/office/drawing/2014/main" id="{F1BF0885-35A7-5901-A969-AB0E4BB11F3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8293" y="4273550"/>
                <a:ext cx="3063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6" name="Google Shape;250;p10">
                <a:extLst>
                  <a:ext uri="{FF2B5EF4-FFF2-40B4-BE49-F238E27FC236}">
                    <a16:creationId xmlns:a16="http://schemas.microsoft.com/office/drawing/2014/main" id="{E6B354EE-8AC5-C487-FBBC-329EFBA57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5475"/>
                <a:ext cx="693420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SzPts val="2400"/>
                </a:pPr>
                <a:r>
                  <a:rPr lang="fr-FR" altLang="fr-FR" sz="2400">
                    <a:latin typeface="Calibri" panose="020F0502020204030204" pitchFamily="34" charset="0"/>
                    <a:sym typeface="Calibri" panose="020F0502020204030204" pitchFamily="34" charset="0"/>
                  </a:rPr>
                  <a:t>Appliquer ces produits sur un chiffon propre </a:t>
                </a:r>
                <a:endParaRPr lang="fr-FR" altLang="fr-FR"/>
              </a:p>
              <a:p>
                <a:pPr algn="ctr" eaLnBrk="1" hangingPunct="1">
                  <a:buSzPts val="2400"/>
                </a:pPr>
                <a:r>
                  <a:rPr lang="fr-FR" altLang="fr-FR" sz="2400">
                    <a:latin typeface="Calibri" panose="020F0502020204030204" pitchFamily="34" charset="0"/>
                    <a:sym typeface="Calibri" panose="020F0502020204030204" pitchFamily="34" charset="0"/>
                  </a:rPr>
                  <a:t>et frotter la surface de l’écran</a:t>
                </a:r>
                <a:endParaRPr lang="fr-FR" altLang="fr-FR" sz="10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6637" name="Google Shape;251;p10">
                <a:extLst>
                  <a:ext uri="{FF2B5EF4-FFF2-40B4-BE49-F238E27FC236}">
                    <a16:creationId xmlns:a16="http://schemas.microsoft.com/office/drawing/2014/main" id="{238D744E-7B31-B216-93AF-BF1FA38D6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0725" y="1860550"/>
                <a:ext cx="498792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>
                <a:spAutoFit/>
              </a:bodyPr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buSzPts val="2400"/>
                </a:pPr>
                <a:r>
                  <a:rPr lang="fr-FR" altLang="fr-FR" sz="2400">
                    <a:latin typeface="Calibri" panose="020F0502020204030204" pitchFamily="34" charset="0"/>
                    <a:sym typeface="Calibri" panose="020F0502020204030204" pitchFamily="34" charset="0"/>
                  </a:rPr>
                  <a:t>Enlever la poussière </a:t>
                </a:r>
                <a:endParaRPr lang="fr-FR" altLang="fr-FR"/>
              </a:p>
              <a:p>
                <a:pPr algn="ctr" eaLnBrk="1" hangingPunct="1">
                  <a:buSzPts val="2400"/>
                </a:pPr>
                <a:r>
                  <a:rPr lang="fr-FR" altLang="fr-FR" sz="2400">
                    <a:latin typeface="Calibri" panose="020F0502020204030204" pitchFamily="34" charset="0"/>
                    <a:sym typeface="Calibri" panose="020F0502020204030204" pitchFamily="34" charset="0"/>
                  </a:rPr>
                  <a:t>et nettoyer les capteurs</a:t>
                </a:r>
                <a:endParaRPr lang="fr-FR" altLang="fr-FR" sz="100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26632" name="Google Shape;252;p10">
              <a:extLst>
                <a:ext uri="{FF2B5EF4-FFF2-40B4-BE49-F238E27FC236}">
                  <a16:creationId xmlns:a16="http://schemas.microsoft.com/office/drawing/2014/main" id="{3C5723FF-7B3C-0934-516D-41D3F88F00C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162" y="2691606"/>
              <a:ext cx="3460750" cy="346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58;p12">
            <a:extLst>
              <a:ext uri="{FF2B5EF4-FFF2-40B4-BE49-F238E27FC236}">
                <a16:creationId xmlns:a16="http://schemas.microsoft.com/office/drawing/2014/main" id="{492069FE-95CD-2E3D-A91D-B3686E7D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12192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endParaRPr lang="fr-FR" altLang="fr-FR" sz="36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75" name="Google Shape;259;p12">
            <a:extLst>
              <a:ext uri="{FF2B5EF4-FFF2-40B4-BE49-F238E27FC236}">
                <a16:creationId xmlns:a16="http://schemas.microsoft.com/office/drawing/2014/main" id="{A5C336EC-AF5B-D5BF-C413-3D56D3D2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3600"/>
            </a:pPr>
            <a:r>
              <a:rPr lang="fr-FR" altLang="fr-FR" sz="36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INTERRO SURPRISE !</a:t>
            </a:r>
            <a:endParaRPr lang="fr-FR" altLang="fr-FR"/>
          </a:p>
        </p:txBody>
      </p:sp>
      <p:sp>
        <p:nvSpPr>
          <p:cNvPr id="260" name="Google Shape;260;p12">
            <a:extLst>
              <a:ext uri="{FF2B5EF4-FFF2-40B4-BE49-F238E27FC236}">
                <a16:creationId xmlns:a16="http://schemas.microsoft.com/office/drawing/2014/main" id="{A5B5CC88-599F-519C-305C-508C20991FDF}"/>
              </a:ext>
            </a:extLst>
          </p:cNvPr>
          <p:cNvSpPr txBox="1"/>
          <p:nvPr/>
        </p:nvSpPr>
        <p:spPr>
          <a:xfrm>
            <a:off x="100370" y="1263650"/>
            <a:ext cx="11826875" cy="5262939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L’écran interactif </a:t>
            </a:r>
            <a:r>
              <a:rPr lang="fr-FR" sz="2400" kern="0" dirty="0" err="1">
                <a:latin typeface="Calibri"/>
                <a:ea typeface="Calibri"/>
                <a:cs typeface="Calibri"/>
                <a:sym typeface="Calibri"/>
              </a:rPr>
              <a:t>Easypitch</a:t>
            </a: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 inclus une partie informatique intégrée comme le routeur et la possibilité de connexion un ordinateur OPS  avec système d’exploitation    …………………  .   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marL="1524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Pour projeter on connecte l’ordinateur avec des câbles HDMI ou …………     ou    ………….. . </a:t>
            </a:r>
            <a:endParaRPr kern="0" dirty="0">
              <a:latin typeface="Arial"/>
              <a:ea typeface="Arial"/>
              <a:cs typeface="Arial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Attention à ne pas oublier de brancher le câble ………………. ou ………………………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si on veut rendre l’écran interactif. 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marL="1524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Pour changer de source on dispose de deux moyens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Sur l’écran avec …………………………………………………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2400" kern="0" dirty="0">
                <a:latin typeface="Calibri"/>
                <a:ea typeface="Calibri"/>
                <a:cs typeface="Calibri"/>
                <a:sym typeface="Calibri"/>
              </a:rPr>
              <a:t>Avec les boutons de la …………………………………...</a:t>
            </a: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kern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77" name="Google Shape;261;p12">
            <a:extLst>
              <a:ext uri="{FF2B5EF4-FFF2-40B4-BE49-F238E27FC236}">
                <a16:creationId xmlns:a16="http://schemas.microsoft.com/office/drawing/2014/main" id="{B1DC3767-5BAD-5E60-66C6-2482E521E3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530725"/>
            <a:ext cx="29432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FF2B5EF4-FFF2-40B4-BE49-F238E27FC236}">
                <a16:creationId xmlns:a16="http://schemas.microsoft.com/office/drawing/2014/main" id="{7E54C16A-6112-AD21-E0BA-82B2B175F7B3}"/>
              </a:ext>
            </a:extLst>
          </p:cNvPr>
          <p:cNvSpPr txBox="1"/>
          <p:nvPr/>
        </p:nvSpPr>
        <p:spPr>
          <a:xfrm>
            <a:off x="252413" y="1779588"/>
            <a:ext cx="11564937" cy="415494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du matériel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courantes sur écran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des ports d’entrée de l’écran</a:t>
            </a:r>
            <a:endParaRPr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Connexion et projection avec et sans fil </a:t>
            </a:r>
            <a:endParaRPr sz="3200" kern="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32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Entretien de l’écran et des capteurs </a:t>
            </a:r>
            <a:endParaRPr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B2C0E424-48B8-61AE-ED25-E6A1420BB471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6" name="Google Shape;103;p2">
            <a:extLst>
              <a:ext uri="{FF2B5EF4-FFF2-40B4-BE49-F238E27FC236}">
                <a16:creationId xmlns:a16="http://schemas.microsoft.com/office/drawing/2014/main" id="{E267834C-F741-9C6F-028C-0AB0D0C5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55638"/>
            <a:ext cx="12192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Points abordés</a:t>
            </a:r>
            <a:endParaRPr lang="fr-FR" altLang="fr-FR"/>
          </a:p>
        </p:txBody>
      </p:sp>
      <p:pic>
        <p:nvPicPr>
          <p:cNvPr id="5127" name="Google Shape;104;p2">
            <a:extLst>
              <a:ext uri="{FF2B5EF4-FFF2-40B4-BE49-F238E27FC236}">
                <a16:creationId xmlns:a16="http://schemas.microsoft.com/office/drawing/2014/main" id="{DCFAA372-DAE2-7C9A-5D2A-D10859387B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11185" r="29201" b="2844"/>
          <a:stretch>
            <a:fillRect/>
          </a:stretch>
        </p:blipFill>
        <p:spPr bwMode="auto">
          <a:xfrm>
            <a:off x="7842250" y="2525713"/>
            <a:ext cx="28749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8D4F8BE9-F644-0A6A-1F75-FB9F351462F0}"/>
              </a:ext>
            </a:extLst>
          </p:cNvPr>
          <p:cNvSpPr/>
          <p:nvPr/>
        </p:nvSpPr>
        <p:spPr>
          <a:xfrm>
            <a:off x="0" y="217251"/>
            <a:ext cx="12192000" cy="1337994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3" name="Google Shape;111;p3">
            <a:extLst>
              <a:ext uri="{FF2B5EF4-FFF2-40B4-BE49-F238E27FC236}">
                <a16:creationId xmlns:a16="http://schemas.microsoft.com/office/drawing/2014/main" id="{06D861F6-5E0D-2082-6C98-666EAF01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681038"/>
            <a:ext cx="12192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Présentation du matériel</a:t>
            </a:r>
            <a:endParaRPr lang="fr-FR" altLang="fr-FR"/>
          </a:p>
        </p:txBody>
      </p:sp>
      <p:grpSp>
        <p:nvGrpSpPr>
          <p:cNvPr id="7174" name="Google Shape;112;p3">
            <a:extLst>
              <a:ext uri="{FF2B5EF4-FFF2-40B4-BE49-F238E27FC236}">
                <a16:creationId xmlns:a16="http://schemas.microsoft.com/office/drawing/2014/main" id="{63EE83C9-45FB-70B7-8DEE-589E67EFC75E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2451100"/>
            <a:ext cx="11717338" cy="2944813"/>
            <a:chOff x="312738" y="2460625"/>
            <a:chExt cx="11717337" cy="2944813"/>
          </a:xfrm>
        </p:grpSpPr>
        <p:pic>
          <p:nvPicPr>
            <p:cNvPr id="7176" name="Google Shape;113;p3">
              <a:extLst>
                <a:ext uri="{FF2B5EF4-FFF2-40B4-BE49-F238E27FC236}">
                  <a16:creationId xmlns:a16="http://schemas.microsoft.com/office/drawing/2014/main" id="{4FB122F7-6124-77BA-9633-83C2B4CBAFA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17"/>
            <a:stretch>
              <a:fillRect/>
            </a:stretch>
          </p:blipFill>
          <p:spPr bwMode="auto">
            <a:xfrm>
              <a:off x="9456738" y="2465388"/>
              <a:ext cx="1782762" cy="225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Google Shape;114;p3">
              <a:extLst>
                <a:ext uri="{FF2B5EF4-FFF2-40B4-BE49-F238E27FC236}">
                  <a16:creationId xmlns:a16="http://schemas.microsoft.com/office/drawing/2014/main" id="{F79BF657-7092-8EC2-7B87-A9FA07B6051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913" y="2460625"/>
              <a:ext cx="2574925" cy="257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Google Shape;115;p3">
              <a:extLst>
                <a:ext uri="{FF2B5EF4-FFF2-40B4-BE49-F238E27FC236}">
                  <a16:creationId xmlns:a16="http://schemas.microsoft.com/office/drawing/2014/main" id="{72259600-9438-7982-913F-7CB2A6C7E17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1" t="31470" r="33701" b="31851"/>
            <a:stretch>
              <a:fillRect/>
            </a:stretch>
          </p:blipFill>
          <p:spPr bwMode="auto">
            <a:xfrm>
              <a:off x="312738" y="2627313"/>
              <a:ext cx="3095625" cy="192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Google Shape;116;p3">
              <a:extLst>
                <a:ext uri="{FF2B5EF4-FFF2-40B4-BE49-F238E27FC236}">
                  <a16:creationId xmlns:a16="http://schemas.microsoft.com/office/drawing/2014/main" id="{7BBFE90B-75C5-B76C-4EF8-87CFBA959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138" y="5035550"/>
              <a:ext cx="163930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>
                  <a:latin typeface="Calibri" panose="020F0502020204030204" pitchFamily="34" charset="0"/>
                  <a:sym typeface="Calibri" panose="020F0502020204030204" pitchFamily="34" charset="0"/>
                </a:rPr>
                <a:t>Écran interactif </a:t>
              </a:r>
              <a:endParaRPr lang="fr-FR" altLang="fr-FR"/>
            </a:p>
          </p:txBody>
        </p:sp>
        <p:sp>
          <p:nvSpPr>
            <p:cNvPr id="7180" name="Google Shape;117;p3">
              <a:extLst>
                <a:ext uri="{FF2B5EF4-FFF2-40B4-BE49-F238E27FC236}">
                  <a16:creationId xmlns:a16="http://schemas.microsoft.com/office/drawing/2014/main" id="{0D53F17E-82AF-E0B2-EF8D-47BF0C9FB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75" y="5022850"/>
              <a:ext cx="287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>
                  <a:latin typeface="Calibri" panose="020F0502020204030204" pitchFamily="34" charset="0"/>
                  <a:sym typeface="Calibri" panose="020F0502020204030204" pitchFamily="34" charset="0"/>
                </a:rPr>
                <a:t>Support de l’écran</a:t>
              </a:r>
              <a:endParaRPr lang="fr-FR" altLang="fr-FR"/>
            </a:p>
          </p:txBody>
        </p:sp>
        <p:sp>
          <p:nvSpPr>
            <p:cNvPr id="7181" name="Google Shape;118;p3">
              <a:extLst>
                <a:ext uri="{FF2B5EF4-FFF2-40B4-BE49-F238E27FC236}">
                  <a16:creationId xmlns:a16="http://schemas.microsoft.com/office/drawing/2014/main" id="{FF14A01B-7000-13CF-625A-648D13A67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1938" y="5035550"/>
              <a:ext cx="28781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>
                  <a:latin typeface="Calibri" panose="020F0502020204030204" pitchFamily="34" charset="0"/>
                  <a:sym typeface="Calibri" panose="020F0502020204030204" pitchFamily="34" charset="0"/>
                </a:rPr>
                <a:t>Commande du support</a:t>
              </a:r>
              <a:endParaRPr lang="fr-FR" altLang="fr-FR"/>
            </a:p>
          </p:txBody>
        </p:sp>
      </p:grpSp>
      <p:sp>
        <p:nvSpPr>
          <p:cNvPr id="7175" name="Google Shape;119;p3">
            <a:extLst>
              <a:ext uri="{FF2B5EF4-FFF2-40B4-BE49-F238E27FC236}">
                <a16:creationId xmlns:a16="http://schemas.microsoft.com/office/drawing/2014/main" id="{6131BAFD-B0E6-7F08-BD4E-6D8CDAE8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5" y="2451100"/>
            <a:ext cx="1782763" cy="2257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endParaRPr lang="fr-FR" altLang="fr-FR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>
            <a:extLst>
              <a:ext uri="{FF2B5EF4-FFF2-40B4-BE49-F238E27FC236}">
                <a16:creationId xmlns:a16="http://schemas.microsoft.com/office/drawing/2014/main" id="{1D5EE9B4-667A-4B6F-AD74-87AC9377E17E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1" name="Google Shape;126;p4">
            <a:extLst>
              <a:ext uri="{FF2B5EF4-FFF2-40B4-BE49-F238E27FC236}">
                <a16:creationId xmlns:a16="http://schemas.microsoft.com/office/drawing/2014/main" id="{728DAEFF-2E20-F54C-FA87-94149AE7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Quels sont les internes et les externes sur un écran Easypitch ?</a:t>
            </a:r>
            <a:endParaRPr lang="fr-FR" altLang="fr-FR"/>
          </a:p>
        </p:txBody>
      </p:sp>
      <p:graphicFrame>
        <p:nvGraphicFramePr>
          <p:cNvPr id="127" name="Google Shape;127;p4">
            <a:extLst>
              <a:ext uri="{FF2B5EF4-FFF2-40B4-BE49-F238E27FC236}">
                <a16:creationId xmlns:a16="http://schemas.microsoft.com/office/drawing/2014/main" id="{A41FDA68-8B67-EFA8-5547-A1673AF7D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334697"/>
              </p:ext>
            </p:extLst>
          </p:nvPr>
        </p:nvGraphicFramePr>
        <p:xfrm>
          <a:off x="2032000" y="1839074"/>
          <a:ext cx="8127999" cy="4045789"/>
        </p:xfrm>
        <a:graphic>
          <a:graphicData uri="http://schemas.openxmlformats.org/drawingml/2006/table">
            <a:tbl>
              <a:tblPr>
                <a:noFill/>
                <a:tableStyleId>{FE5016BC-3CCB-4940-9D03-E013568C512B}</a:tableStyleId>
              </a:tblPr>
              <a:tblGrid>
                <a:gridCol w="245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2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lang="fr-FR" sz="18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 dirty="0"/>
                        <a:t>Intégré à l’écran</a:t>
                      </a:r>
                      <a:endParaRPr sz="1800" u="none" strike="noStrike" cap="none" dirty="0"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 dirty="0"/>
                        <a:t>Externe avec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 dirty="0"/>
                        <a:t>Connectable avec  câbles</a:t>
                      </a:r>
                      <a:endParaRPr sz="1800" u="none" strike="noStrike" cap="none" dirty="0"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 dirty="0"/>
                        <a:t>Externe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800" u="none" strike="noStrike" cap="none" dirty="0"/>
                        <a:t>Connectable  sans fil</a:t>
                      </a:r>
                      <a:endParaRPr sz="1400" u="none" strike="noStrike" cap="none" dirty="0"/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236" name="Google Shape;128;p4">
            <a:extLst>
              <a:ext uri="{FF2B5EF4-FFF2-40B4-BE49-F238E27FC236}">
                <a16:creationId xmlns:a16="http://schemas.microsoft.com/office/drawing/2014/main" id="{B2415B1C-5598-7666-8DAE-39CA1C9F2E7C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1801813"/>
            <a:ext cx="11837988" cy="4354512"/>
            <a:chOff x="-22225" y="1460298"/>
            <a:chExt cx="11838767" cy="4354715"/>
          </a:xfrm>
        </p:grpSpPr>
        <p:pic>
          <p:nvPicPr>
            <p:cNvPr id="9239" name="Google Shape;129;p4">
              <a:extLst>
                <a:ext uri="{FF2B5EF4-FFF2-40B4-BE49-F238E27FC236}">
                  <a16:creationId xmlns:a16="http://schemas.microsoft.com/office/drawing/2014/main" id="{05240F71-5000-D42E-8EC1-E707E731BBA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4" r="25034"/>
            <a:stretch>
              <a:fillRect/>
            </a:stretch>
          </p:blipFill>
          <p:spPr bwMode="auto">
            <a:xfrm rot="794430">
              <a:off x="10931623" y="2769728"/>
              <a:ext cx="680646" cy="137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Google Shape;131;p4">
              <a:extLst>
                <a:ext uri="{FF2B5EF4-FFF2-40B4-BE49-F238E27FC236}">
                  <a16:creationId xmlns:a16="http://schemas.microsoft.com/office/drawing/2014/main" id="{75FF6A86-8922-5DD1-4EF2-DAB1B138920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54200"/>
              <a:ext cx="1854200" cy="152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Google Shape;132;p4">
              <a:extLst>
                <a:ext uri="{FF2B5EF4-FFF2-40B4-BE49-F238E27FC236}">
                  <a16:creationId xmlns:a16="http://schemas.microsoft.com/office/drawing/2014/main" id="{0688A2D2-6179-9490-1BCF-55F2261192F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20067" r="23801" b="20621"/>
            <a:stretch>
              <a:fillRect/>
            </a:stretch>
          </p:blipFill>
          <p:spPr bwMode="auto">
            <a:xfrm rot="887888">
              <a:off x="-22225" y="3292475"/>
              <a:ext cx="1792288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Google Shape;133;p4">
              <a:extLst>
                <a:ext uri="{FF2B5EF4-FFF2-40B4-BE49-F238E27FC236}">
                  <a16:creationId xmlns:a16="http://schemas.microsoft.com/office/drawing/2014/main" id="{16DFE2B8-4C4C-8CF4-0438-0AC73384019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1459">
              <a:off x="606425" y="4333875"/>
              <a:ext cx="471488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Google Shape;134;p4">
              <a:extLst>
                <a:ext uri="{FF2B5EF4-FFF2-40B4-BE49-F238E27FC236}">
                  <a16:creationId xmlns:a16="http://schemas.microsoft.com/office/drawing/2014/main" id="{CCB501EC-D81D-D967-783C-ADDAB6D62DB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3080" y="1460298"/>
              <a:ext cx="1033462" cy="10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7" name="ZoneTexte 1">
            <a:extLst>
              <a:ext uri="{FF2B5EF4-FFF2-40B4-BE49-F238E27FC236}">
                <a16:creationId xmlns:a16="http://schemas.microsoft.com/office/drawing/2014/main" id="{F3B277F2-B31E-133B-F380-232EED9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802" y="6119448"/>
            <a:ext cx="10503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/>
              <a:t>Tracer une flèche entre l’appareil et la (les) colonne(s) désignant son état</a:t>
            </a:r>
          </a:p>
        </p:txBody>
      </p:sp>
      <p:pic>
        <p:nvPicPr>
          <p:cNvPr id="9238" name="Image 2" descr="Une image contenant orange, capture d’écran, Caractère coloré, art&#10;&#10;Description générée automatiquement">
            <a:extLst>
              <a:ext uri="{FF2B5EF4-FFF2-40B4-BE49-F238E27FC236}">
                <a16:creationId xmlns:a16="http://schemas.microsoft.com/office/drawing/2014/main" id="{048773AC-C6F6-F12F-24B8-F11B45F0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638675"/>
            <a:ext cx="15335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>
            <a:extLst>
              <a:ext uri="{FF2B5EF4-FFF2-40B4-BE49-F238E27FC236}">
                <a16:creationId xmlns:a16="http://schemas.microsoft.com/office/drawing/2014/main" id="{1D5EE9B4-667A-4B6F-AD74-87AC9377E17E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1" name="Google Shape;126;p4">
            <a:extLst>
              <a:ext uri="{FF2B5EF4-FFF2-40B4-BE49-F238E27FC236}">
                <a16:creationId xmlns:a16="http://schemas.microsoft.com/office/drawing/2014/main" id="{728DAEFF-2E20-F54C-FA87-94149AE7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 dirty="0">
                <a:latin typeface="Calibri" panose="020F0502020204030204" pitchFamily="34" charset="0"/>
                <a:sym typeface="Calibri" panose="020F0502020204030204" pitchFamily="34" charset="0"/>
              </a:rPr>
              <a:t>Doit-on utiliser le doigt ou le stylet ? 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AB91FD-908E-7D76-0503-5E21D72B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0" y="1978249"/>
            <a:ext cx="1225613" cy="14478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E73907-3552-65CA-7BAA-112A94CDD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2" y="3981341"/>
            <a:ext cx="2766875" cy="2287696"/>
          </a:xfrm>
          <a:prstGeom prst="rect">
            <a:avLst/>
          </a:prstGeom>
        </p:spPr>
      </p:pic>
      <p:sp>
        <p:nvSpPr>
          <p:cNvPr id="6" name="Google Shape;196;p7">
            <a:extLst>
              <a:ext uri="{FF2B5EF4-FFF2-40B4-BE49-F238E27FC236}">
                <a16:creationId xmlns:a16="http://schemas.microsoft.com/office/drawing/2014/main" id="{54B3CAFB-6F4B-881A-EAE4-9911CF61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097" y="1822201"/>
            <a:ext cx="8607374" cy="27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Les deux modes sont  équivalents mais.. </a:t>
            </a:r>
          </a:p>
          <a:p>
            <a:pPr eaLnBrk="1" hangingPunct="1">
              <a:buSzPts val="1800"/>
            </a:pPr>
            <a:endParaRPr lang="fr-FR" altLang="fr-FR" sz="24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r>
              <a:rPr lang="fr-FR" altLang="fr-FR" sz="1800" b="1" dirty="0">
                <a:latin typeface="Calibri" panose="020F0502020204030204" pitchFamily="34" charset="0"/>
                <a:sym typeface="Calibri" panose="020F0502020204030204" pitchFamily="34" charset="0"/>
              </a:rPr>
              <a:t>                          </a:t>
            </a: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r>
              <a:rPr lang="fr-FR" altLang="fr-FR" sz="1800" b="1" dirty="0"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fr-FR" altLang="fr-FR" sz="18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D803EF-B576-0875-6BCB-B13C16CD2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711" y="2447297"/>
            <a:ext cx="6781511" cy="43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>
            <a:extLst>
              <a:ext uri="{FF2B5EF4-FFF2-40B4-BE49-F238E27FC236}">
                <a16:creationId xmlns:a16="http://schemas.microsoft.com/office/drawing/2014/main" id="{1D5EE9B4-667A-4B6F-AD74-87AC9377E17E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fr-FR" sz="1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1" name="Google Shape;126;p4">
            <a:extLst>
              <a:ext uri="{FF2B5EF4-FFF2-40B4-BE49-F238E27FC236}">
                <a16:creationId xmlns:a16="http://schemas.microsoft.com/office/drawing/2014/main" id="{728DAEFF-2E20-F54C-FA87-94149AE7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 dirty="0">
                <a:latin typeface="Calibri" panose="020F0502020204030204" pitchFamily="34" charset="0"/>
                <a:sym typeface="Calibri" panose="020F0502020204030204" pitchFamily="34" charset="0"/>
              </a:rPr>
              <a:t>Bouton de démarrage, deux fonctions dans un bouton </a:t>
            </a:r>
            <a:endParaRPr lang="fr-FR" alt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A6B64D-058E-625E-FAB5-0576CEE6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9" y="2670211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96;p7">
            <a:extLst>
              <a:ext uri="{FF2B5EF4-FFF2-40B4-BE49-F238E27FC236}">
                <a16:creationId xmlns:a16="http://schemas.microsoft.com/office/drawing/2014/main" id="{5216027A-0A9B-77B4-DAF7-56594912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8" y="2062051"/>
            <a:ext cx="8607374" cy="53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Appui rapide -&gt; L’ écran se met en pause, il est tout noir </a:t>
            </a:r>
          </a:p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	                Le témoin lumineux clignote </a:t>
            </a:r>
          </a:p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                             Un autre appui rapide ou un contact sur l’écran le 		   réveille</a:t>
            </a:r>
          </a:p>
          <a:p>
            <a:pPr eaLnBrk="1" hangingPunct="1">
              <a:buSzPts val="1800"/>
            </a:pPr>
            <a:endParaRPr lang="fr-FR" altLang="fr-FR" sz="24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24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Appui long -&gt; L’écran s’ éteins</a:t>
            </a:r>
          </a:p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                          Le  témoin lumineux est fixe et rouge</a:t>
            </a:r>
          </a:p>
          <a:p>
            <a:pPr eaLnBrk="1" hangingPunct="1">
              <a:buSzPts val="1800"/>
            </a:pPr>
            <a:r>
              <a:rPr lang="fr-FR" altLang="fr-FR" sz="2400" b="1" dirty="0">
                <a:latin typeface="Calibri" panose="020F0502020204030204" pitchFamily="34" charset="0"/>
                <a:sym typeface="Calibri" panose="020F0502020204030204" pitchFamily="34" charset="0"/>
              </a:rPr>
              <a:t>	             L’ écran est en très basse consommation  </a:t>
            </a: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r>
              <a:rPr lang="fr-FR" altLang="fr-FR" sz="1800" b="1" dirty="0">
                <a:latin typeface="Calibri" panose="020F0502020204030204" pitchFamily="34" charset="0"/>
                <a:sym typeface="Calibri" panose="020F0502020204030204" pitchFamily="34" charset="0"/>
              </a:rPr>
              <a:t>                          </a:t>
            </a: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endParaRPr lang="fr-FR" altLang="fr-FR" sz="1800" b="1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SzPts val="1800"/>
            </a:pPr>
            <a:r>
              <a:rPr lang="fr-FR" altLang="fr-FR" sz="1800" b="1" dirty="0">
                <a:latin typeface="Calibri" panose="020F0502020204030204" pitchFamily="34" charset="0"/>
                <a:sym typeface="Calibri" panose="020F0502020204030204" pitchFamily="34" charset="0"/>
              </a:rPr>
              <a:t>  </a:t>
            </a:r>
            <a:endParaRPr lang="fr-FR" altLang="fr-FR" sz="18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8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>
            <a:extLst>
              <a:ext uri="{FF2B5EF4-FFF2-40B4-BE49-F238E27FC236}">
                <a16:creationId xmlns:a16="http://schemas.microsoft.com/office/drawing/2014/main" id="{1D5EE9B4-667A-4B6F-AD74-87AC9377E17E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1" name="Google Shape;126;p4">
            <a:extLst>
              <a:ext uri="{FF2B5EF4-FFF2-40B4-BE49-F238E27FC236}">
                <a16:creationId xmlns:a16="http://schemas.microsoft.com/office/drawing/2014/main" id="{728DAEFF-2E20-F54C-FA87-94149AE7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 dirty="0">
                <a:latin typeface="Calibri" panose="020F0502020204030204" pitchFamily="34" charset="0"/>
                <a:sym typeface="Calibri" panose="020F0502020204030204" pitchFamily="34" charset="0"/>
              </a:rPr>
              <a:t>Ou sont les ports de connexion sur l’écran 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7370D-B659-D37B-9462-2E980DB93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8" y="3903378"/>
            <a:ext cx="2852554" cy="22659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94FD60-3767-9854-D757-56E217881629}"/>
              </a:ext>
            </a:extLst>
          </p:cNvPr>
          <p:cNvSpPr txBox="1"/>
          <p:nvPr/>
        </p:nvSpPr>
        <p:spPr>
          <a:xfrm>
            <a:off x="8396589" y="1979644"/>
            <a:ext cx="27132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En dessous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r-FR" sz="2000" u="none" strike="noStrike" cap="none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2 USB A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VGA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2 x RJ45</a:t>
            </a:r>
            <a:endParaRPr lang="fr-FR" sz="2000" u="none" strike="noStrike" cap="non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4B572B-22F2-F9E2-7B0A-388D9692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94" y="3903378"/>
            <a:ext cx="2491569" cy="23311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2E2686-9EDB-8EC0-FE6E-C66EC18482AC}"/>
              </a:ext>
            </a:extLst>
          </p:cNvPr>
          <p:cNvSpPr txBox="1"/>
          <p:nvPr/>
        </p:nvSpPr>
        <p:spPr>
          <a:xfrm>
            <a:off x="4513329" y="1825756"/>
            <a:ext cx="2713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Sur le côté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r-FR" sz="2000" u="none" strike="noStrike" cap="none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HDMI IN OUT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USB </a:t>
            </a:r>
            <a:r>
              <a:rPr lang="fr-FR" sz="2000" dirty="0" err="1"/>
              <a:t>Touch</a:t>
            </a:r>
            <a:endParaRPr lang="fr-FR"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USB 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052A13-2017-C012-B607-8E41D9798E8F}"/>
              </a:ext>
            </a:extLst>
          </p:cNvPr>
          <p:cNvSpPr txBox="1"/>
          <p:nvPr/>
        </p:nvSpPr>
        <p:spPr>
          <a:xfrm>
            <a:off x="810758" y="2304904"/>
            <a:ext cx="2713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En façade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fr-FR" sz="2000" u="none" strike="noStrike" cap="none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r-FR" sz="2000" dirty="0"/>
              <a:t>2 x USB A  - USB C</a:t>
            </a:r>
            <a:endParaRPr lang="fr-FR" sz="2000" u="none" strike="noStrike" cap="non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22AA4C-275A-20EF-B73D-974238582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589" y="4241081"/>
            <a:ext cx="2984653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8879A81F-6FCC-FF4D-0160-2A1623B8A83D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9" name="Google Shape;141;p5">
            <a:extLst>
              <a:ext uri="{FF2B5EF4-FFF2-40B4-BE49-F238E27FC236}">
                <a16:creationId xmlns:a16="http://schemas.microsoft.com/office/drawing/2014/main" id="{C727E483-581A-B582-897A-71799B8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Connecter un ordinateur portable à l’écran interactif</a:t>
            </a:r>
            <a:endParaRPr lang="fr-FR" altLang="fr-FR"/>
          </a:p>
        </p:txBody>
      </p:sp>
      <p:sp>
        <p:nvSpPr>
          <p:cNvPr id="11270" name="Google Shape;142;p5">
            <a:extLst>
              <a:ext uri="{FF2B5EF4-FFF2-40B4-BE49-F238E27FC236}">
                <a16:creationId xmlns:a16="http://schemas.microsoft.com/office/drawing/2014/main" id="{61920FE6-99F9-E38A-00AF-A5D98B0A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1944688"/>
            <a:ext cx="709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Étape 1 : Connecter les deux appareils</a:t>
            </a:r>
            <a:endParaRPr lang="fr-FR" altLang="fr-FR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1271" name="Google Shape;143;p5">
            <a:extLst>
              <a:ext uri="{FF2B5EF4-FFF2-40B4-BE49-F238E27FC236}">
                <a16:creationId xmlns:a16="http://schemas.microsoft.com/office/drawing/2014/main" id="{213C9438-C389-E4EE-9176-CE73F69300C9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2750665"/>
            <a:ext cx="10864850" cy="2515073"/>
            <a:chOff x="15875" y="2533650"/>
            <a:chExt cx="13339762" cy="3089598"/>
          </a:xfrm>
        </p:grpSpPr>
        <p:pic>
          <p:nvPicPr>
            <p:cNvPr id="11273" name="Google Shape;144;p5">
              <a:extLst>
                <a:ext uri="{FF2B5EF4-FFF2-40B4-BE49-F238E27FC236}">
                  <a16:creationId xmlns:a16="http://schemas.microsoft.com/office/drawing/2014/main" id="{A73EF5CE-983B-ABD4-3184-582C875C92B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41" t="31470" r="33701" b="31851"/>
            <a:stretch>
              <a:fillRect/>
            </a:stretch>
          </p:blipFill>
          <p:spPr bwMode="auto">
            <a:xfrm>
              <a:off x="10460037" y="2533650"/>
              <a:ext cx="2895600" cy="180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Google Shape;145;p5">
              <a:extLst>
                <a:ext uri="{FF2B5EF4-FFF2-40B4-BE49-F238E27FC236}">
                  <a16:creationId xmlns:a16="http://schemas.microsoft.com/office/drawing/2014/main" id="{2319612A-4E2D-F26E-797C-61781EA08FA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" y="2690813"/>
              <a:ext cx="1922463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Google Shape;146;p5">
              <a:extLst>
                <a:ext uri="{FF2B5EF4-FFF2-40B4-BE49-F238E27FC236}">
                  <a16:creationId xmlns:a16="http://schemas.microsoft.com/office/drawing/2014/main" id="{5A2D6A61-0ABA-DD78-57A5-0F5640417E3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599" y="3941529"/>
              <a:ext cx="1441451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Google Shape;147;p5">
              <a:extLst>
                <a:ext uri="{FF2B5EF4-FFF2-40B4-BE49-F238E27FC236}">
                  <a16:creationId xmlns:a16="http://schemas.microsoft.com/office/drawing/2014/main" id="{4A28CCC4-E983-1D22-49BC-7EC158C4AAE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701" y="2710323"/>
              <a:ext cx="1804676" cy="80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Google Shape;148;p5">
              <a:extLst>
                <a:ext uri="{FF2B5EF4-FFF2-40B4-BE49-F238E27FC236}">
                  <a16:creationId xmlns:a16="http://schemas.microsoft.com/office/drawing/2014/main" id="{65CE1E2A-06DD-CDB1-E4F0-76BC2D9BDB4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725" y="3329144"/>
              <a:ext cx="306388" cy="30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Google Shape;149;p5">
              <a:extLst>
                <a:ext uri="{FF2B5EF4-FFF2-40B4-BE49-F238E27FC236}">
                  <a16:creationId xmlns:a16="http://schemas.microsoft.com/office/drawing/2014/main" id="{4589FC14-A7DE-A116-73B3-FB8869830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599" y="5242249"/>
              <a:ext cx="1441451" cy="38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>
                  <a:latin typeface="Calibri" panose="020F0502020204030204" pitchFamily="34" charset="0"/>
                  <a:sym typeface="Calibri" panose="020F0502020204030204" pitchFamily="34" charset="0"/>
                </a:rPr>
                <a:t>Câble VGA</a:t>
              </a:r>
              <a:endParaRPr lang="fr-FR" altLang="fr-FR"/>
            </a:p>
          </p:txBody>
        </p:sp>
        <p:sp>
          <p:nvSpPr>
            <p:cNvPr id="11279" name="Google Shape;150;p5">
              <a:extLst>
                <a:ext uri="{FF2B5EF4-FFF2-40B4-BE49-F238E27FC236}">
                  <a16:creationId xmlns:a16="http://schemas.microsoft.com/office/drawing/2014/main" id="{D2AF6C20-972B-13C4-6AAC-E14011048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7826" y="3463388"/>
              <a:ext cx="1846263" cy="79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>
                  <a:latin typeface="Calibri" panose="020F0502020204030204" pitchFamily="34" charset="0"/>
                  <a:sym typeface="Calibri" panose="020F0502020204030204" pitchFamily="34" charset="0"/>
                </a:rPr>
                <a:t>Câble HDMI ou</a:t>
              </a:r>
              <a:endParaRPr lang="fr-FR" altLang="fr-FR"/>
            </a:p>
          </p:txBody>
        </p:sp>
        <p:sp>
          <p:nvSpPr>
            <p:cNvPr id="11280" name="Google Shape;151;p5">
              <a:extLst>
                <a:ext uri="{FF2B5EF4-FFF2-40B4-BE49-F238E27FC236}">
                  <a16:creationId xmlns:a16="http://schemas.microsoft.com/office/drawing/2014/main" id="{622F4103-34D7-9D07-F408-2BCC72138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086" y="4119213"/>
              <a:ext cx="3438726" cy="45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5" tIns="45700" rIns="91425" bIns="45700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</a:pPr>
              <a:r>
                <a:rPr lang="fr-FR" altLang="fr-FR" sz="1800" dirty="0">
                  <a:latin typeface="Calibri" panose="020F0502020204030204" pitchFamily="34" charset="0"/>
                  <a:sym typeface="Calibri" panose="020F0502020204030204" pitchFamily="34" charset="0"/>
                </a:rPr>
                <a:t>Câble </a:t>
              </a:r>
              <a:r>
                <a:rPr lang="fr-FR" altLang="fr-FR" sz="1800" dirty="0">
                  <a:solidFill>
                    <a:schemeClr val="tx1"/>
                  </a:solidFill>
                  <a:highlight>
                    <a:srgbClr val="00FF00"/>
                  </a:highlight>
                  <a:latin typeface="Calibri" panose="020F0502020204030204" pitchFamily="34" charset="0"/>
                  <a:sym typeface="Calibri" panose="020F0502020204030204" pitchFamily="34" charset="0"/>
                </a:rPr>
                <a:t>USB-A</a:t>
              </a:r>
              <a:r>
                <a:rPr lang="fr-FR" altLang="fr-FR" sz="1800" dirty="0">
                  <a:latin typeface="Calibri" panose="020F0502020204030204" pitchFamily="34" charset="0"/>
                  <a:sym typeface="Calibri" panose="020F0502020204030204" pitchFamily="34" charset="0"/>
                </a:rPr>
                <a:t> vers </a:t>
              </a:r>
              <a:r>
                <a:rPr lang="fr-FR" altLang="fr-FR" sz="1800" dirty="0">
                  <a:highlight>
                    <a:srgbClr val="FFFF00"/>
                  </a:highlight>
                  <a:latin typeface="Calibri" panose="020F0502020204030204" pitchFamily="34" charset="0"/>
                  <a:sym typeface="Calibri" panose="020F0502020204030204" pitchFamily="34" charset="0"/>
                </a:rPr>
                <a:t>USB-B</a:t>
              </a:r>
              <a:endParaRPr lang="fr-FR" altLang="fr-FR" dirty="0">
                <a:highlight>
                  <a:srgbClr val="FFFF00"/>
                </a:highlight>
              </a:endParaRPr>
            </a:p>
          </p:txBody>
        </p:sp>
        <p:pic>
          <p:nvPicPr>
            <p:cNvPr id="11281" name="Google Shape;152;p5">
              <a:extLst>
                <a:ext uri="{FF2B5EF4-FFF2-40B4-BE49-F238E27FC236}">
                  <a16:creationId xmlns:a16="http://schemas.microsoft.com/office/drawing/2014/main" id="{CB0F71BD-3010-6B13-EB8A-0827038F103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5398" y="2540156"/>
              <a:ext cx="1736725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Google Shape;142;p5">
            <a:extLst>
              <a:ext uri="{FF2B5EF4-FFF2-40B4-BE49-F238E27FC236}">
                <a16:creationId xmlns:a16="http://schemas.microsoft.com/office/drawing/2014/main" id="{92932A83-B811-F6CB-F76F-0A4B1C5D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4151313"/>
            <a:ext cx="146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 b="1">
                <a:solidFill>
                  <a:srgbClr val="00B0F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Méthode 1</a:t>
            </a:r>
            <a:endParaRPr lang="fr-FR" altLang="fr-FR">
              <a:solidFill>
                <a:srgbClr val="00B0F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6592237-AFCD-9F63-F56F-C10568E06577}"/>
              </a:ext>
            </a:extLst>
          </p:cNvPr>
          <p:cNvSpPr/>
          <p:nvPr/>
        </p:nvSpPr>
        <p:spPr>
          <a:xfrm>
            <a:off x="3464273" y="3646384"/>
            <a:ext cx="339352" cy="3393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5B8B17F-3A81-4993-3341-44DFE3EFFFD7}"/>
              </a:ext>
            </a:extLst>
          </p:cNvPr>
          <p:cNvSpPr/>
          <p:nvPr/>
        </p:nvSpPr>
        <p:spPr>
          <a:xfrm>
            <a:off x="3862336" y="3660851"/>
            <a:ext cx="339352" cy="3393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Google Shape;155;p5">
            <a:extLst>
              <a:ext uri="{FF2B5EF4-FFF2-40B4-BE49-F238E27FC236}">
                <a16:creationId xmlns:a16="http://schemas.microsoft.com/office/drawing/2014/main" id="{5D38FB52-79D7-3C94-23A4-BFE73D5E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5899150"/>
            <a:ext cx="9335746" cy="6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 dirty="0">
                <a:latin typeface="Calibri" panose="020F0502020204030204" pitchFamily="34" charset="0"/>
                <a:sym typeface="Calibri" panose="020F0502020204030204" pitchFamily="34" charset="0"/>
              </a:rPr>
              <a:t>Attention, pour que la projection fonctionne, le câble USB-C et la prise USB-C de l’ordinateur doivent être compatibles </a:t>
            </a:r>
            <a:r>
              <a:rPr lang="fr-FR" altLang="fr-FR" sz="1800" dirty="0" err="1">
                <a:latin typeface="Calibri" panose="020F0502020204030204" pitchFamily="34" charset="0"/>
                <a:sym typeface="Calibri" panose="020F0502020204030204" pitchFamily="34" charset="0"/>
              </a:rPr>
              <a:t>thunderbolt</a:t>
            </a:r>
            <a:r>
              <a:rPr lang="fr-FR" altLang="fr-FR" sz="1800" dirty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fr-FR" altLang="fr-FR" dirty="0"/>
          </a:p>
        </p:txBody>
      </p:sp>
      <p:pic>
        <p:nvPicPr>
          <p:cNvPr id="13316" name="Google Shape;145;p5">
            <a:extLst>
              <a:ext uri="{FF2B5EF4-FFF2-40B4-BE49-F238E27FC236}">
                <a16:creationId xmlns:a16="http://schemas.microsoft.com/office/drawing/2014/main" id="{477C7B22-323E-9FB1-6192-DA81B4B104F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605088"/>
            <a:ext cx="15652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Google Shape;144;p5">
            <a:extLst>
              <a:ext uri="{FF2B5EF4-FFF2-40B4-BE49-F238E27FC236}">
                <a16:creationId xmlns:a16="http://schemas.microsoft.com/office/drawing/2014/main" id="{3AD6B301-9069-4B17-4246-D20D284477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31470" r="33701" b="31851"/>
          <a:stretch>
            <a:fillRect/>
          </a:stretch>
        </p:blipFill>
        <p:spPr bwMode="auto">
          <a:xfrm>
            <a:off x="8896350" y="2787650"/>
            <a:ext cx="2359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140;p5">
            <a:extLst>
              <a:ext uri="{FF2B5EF4-FFF2-40B4-BE49-F238E27FC236}">
                <a16:creationId xmlns:a16="http://schemas.microsoft.com/office/drawing/2014/main" id="{1B673F86-FCC3-E802-D323-5A60AD5C300B}"/>
              </a:ext>
            </a:extLst>
          </p:cNvPr>
          <p:cNvSpPr/>
          <p:nvPr/>
        </p:nvSpPr>
        <p:spPr>
          <a:xfrm>
            <a:off x="0" y="186007"/>
            <a:ext cx="12192000" cy="1506159"/>
          </a:xfrm>
          <a:prstGeom prst="rect">
            <a:avLst/>
          </a:prstGeom>
          <a:gradFill>
            <a:gsLst>
              <a:gs pos="0">
                <a:srgbClr val="7CEFD8">
                  <a:alpha val="78039"/>
                </a:srgbClr>
              </a:gs>
              <a:gs pos="1000">
                <a:srgbClr val="7CEFD8">
                  <a:alpha val="78039"/>
                </a:srgbClr>
              </a:gs>
              <a:gs pos="61000">
                <a:srgbClr val="6672E4">
                  <a:alpha val="83137"/>
                </a:srgbClr>
              </a:gs>
              <a:gs pos="98000">
                <a:srgbClr val="882BE5">
                  <a:alpha val="65098"/>
                </a:srgbClr>
              </a:gs>
              <a:gs pos="100000">
                <a:srgbClr val="882BE5">
                  <a:alpha val="65098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lIns="91425" tIns="45700" rIns="91425" bIns="457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ker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1" name="Google Shape;141;p5">
            <a:extLst>
              <a:ext uri="{FF2B5EF4-FFF2-40B4-BE49-F238E27FC236}">
                <a16:creationId xmlns:a16="http://schemas.microsoft.com/office/drawing/2014/main" id="{35B1C488-B844-95D1-3E62-DD503FD3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963"/>
            <a:ext cx="12192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1000"/>
              </a:lnSpc>
              <a:buSzPts val="3600"/>
            </a:pPr>
            <a:r>
              <a:rPr lang="fr-FR" altLang="fr-FR" sz="3600" b="1">
                <a:latin typeface="Calibri" panose="020F0502020204030204" pitchFamily="34" charset="0"/>
                <a:sym typeface="Calibri" panose="020F0502020204030204" pitchFamily="34" charset="0"/>
              </a:rPr>
              <a:t>Connecter un ordinateur portable à l’écran interactif</a:t>
            </a:r>
            <a:endParaRPr lang="fr-FR" altLang="fr-FR"/>
          </a:p>
        </p:txBody>
      </p:sp>
      <p:sp>
        <p:nvSpPr>
          <p:cNvPr id="13322" name="Google Shape;142;p5">
            <a:extLst>
              <a:ext uri="{FF2B5EF4-FFF2-40B4-BE49-F238E27FC236}">
                <a16:creationId xmlns:a16="http://schemas.microsoft.com/office/drawing/2014/main" id="{3E4CF267-A678-1B8E-73CF-E45C27C98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1744663"/>
            <a:ext cx="709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 b="1">
                <a:latin typeface="Calibri" panose="020F0502020204030204" pitchFamily="34" charset="0"/>
                <a:sym typeface="Calibri" panose="020F0502020204030204" pitchFamily="34" charset="0"/>
              </a:rPr>
              <a:t>Branchement unique USB-C</a:t>
            </a:r>
            <a:endParaRPr lang="fr-FR" altLang="fr-FR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23" name="Google Shape;155;p5">
            <a:extLst>
              <a:ext uri="{FF2B5EF4-FFF2-40B4-BE49-F238E27FC236}">
                <a16:creationId xmlns:a16="http://schemas.microsoft.com/office/drawing/2014/main" id="{AB2DC062-A0B1-3573-0EB6-99A29780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189413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Charge</a:t>
            </a:r>
            <a:endParaRPr lang="fr-FR" altLang="fr-FR" sz="1100"/>
          </a:p>
        </p:txBody>
      </p:sp>
      <p:sp>
        <p:nvSpPr>
          <p:cNvPr id="13324" name="Google Shape;155;p5">
            <a:extLst>
              <a:ext uri="{FF2B5EF4-FFF2-40B4-BE49-F238E27FC236}">
                <a16:creationId xmlns:a16="http://schemas.microsoft.com/office/drawing/2014/main" id="{4B1F4CC1-CDC8-784D-ED93-33E2C30DF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397375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Projection</a:t>
            </a:r>
            <a:endParaRPr lang="fr-FR" altLang="fr-FR" sz="1100"/>
          </a:p>
        </p:txBody>
      </p:sp>
      <p:sp>
        <p:nvSpPr>
          <p:cNvPr id="13325" name="Google Shape;155;p5">
            <a:extLst>
              <a:ext uri="{FF2B5EF4-FFF2-40B4-BE49-F238E27FC236}">
                <a16:creationId xmlns:a16="http://schemas.microsoft.com/office/drawing/2014/main" id="{4591858A-BA26-4446-FCC7-CF7DC9FD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6355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Tactile</a:t>
            </a:r>
            <a:endParaRPr lang="fr-FR" altLang="fr-FR" sz="1100"/>
          </a:p>
        </p:txBody>
      </p:sp>
      <p:sp>
        <p:nvSpPr>
          <p:cNvPr id="13326" name="Google Shape;155;p5">
            <a:extLst>
              <a:ext uri="{FF2B5EF4-FFF2-40B4-BE49-F238E27FC236}">
                <a16:creationId xmlns:a16="http://schemas.microsoft.com/office/drawing/2014/main" id="{C4078502-6C14-0E41-492B-4FBC1E81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48514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Réseau</a:t>
            </a:r>
            <a:endParaRPr lang="fr-FR" alt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737ABAB-A1B1-BD54-E2E8-FAF650C5490C}"/>
              </a:ext>
            </a:extLst>
          </p:cNvPr>
          <p:cNvCxnSpPr/>
          <p:nvPr/>
        </p:nvCxnSpPr>
        <p:spPr>
          <a:xfrm flipH="1">
            <a:off x="2281238" y="3352800"/>
            <a:ext cx="17605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E1FBB20-DD84-CE97-752D-901954A34CB7}"/>
              </a:ext>
            </a:extLst>
          </p:cNvPr>
          <p:cNvCxnSpPr>
            <a:cxnSpLocks/>
          </p:cNvCxnSpPr>
          <p:nvPr/>
        </p:nvCxnSpPr>
        <p:spPr>
          <a:xfrm>
            <a:off x="6437313" y="3352800"/>
            <a:ext cx="2136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Google Shape;155;p5">
            <a:extLst>
              <a:ext uri="{FF2B5EF4-FFF2-40B4-BE49-F238E27FC236}">
                <a16:creationId xmlns:a16="http://schemas.microsoft.com/office/drawing/2014/main" id="{32A9C965-AFA9-E3DE-2C6D-C6C9FE4D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2947988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USB-C</a:t>
            </a:r>
            <a:endParaRPr lang="fr-FR" altLang="fr-FR"/>
          </a:p>
        </p:txBody>
      </p:sp>
      <p:sp>
        <p:nvSpPr>
          <p:cNvPr id="13330" name="Google Shape;155;p5">
            <a:extLst>
              <a:ext uri="{FF2B5EF4-FFF2-40B4-BE49-F238E27FC236}">
                <a16:creationId xmlns:a16="http://schemas.microsoft.com/office/drawing/2014/main" id="{A98A081E-A486-7D82-E2E8-C385B49F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2947988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>
                <a:latin typeface="Calibri" panose="020F0502020204030204" pitchFamily="34" charset="0"/>
                <a:sym typeface="Calibri" panose="020F0502020204030204" pitchFamily="34" charset="0"/>
              </a:rPr>
              <a:t>USB-C</a:t>
            </a:r>
            <a:endParaRPr lang="fr-FR" altLang="fr-FR"/>
          </a:p>
        </p:txBody>
      </p:sp>
      <p:pic>
        <p:nvPicPr>
          <p:cNvPr id="13331" name="Image 33" descr="Une image contenant étoile, jaune, triangle, astronomie&#10;&#10;Description générée automatiquement">
            <a:extLst>
              <a:ext uri="{FF2B5EF4-FFF2-40B4-BE49-F238E27FC236}">
                <a16:creationId xmlns:a16="http://schemas.microsoft.com/office/drawing/2014/main" id="{479CFEEF-19F9-225B-C07D-903A4E8A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12" y="6183575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Image 35" descr="Une image contenant Panneau de signalisation&#10;&#10;Description générée automatiquement">
            <a:extLst>
              <a:ext uri="{FF2B5EF4-FFF2-40B4-BE49-F238E27FC236}">
                <a16:creationId xmlns:a16="http://schemas.microsoft.com/office/drawing/2014/main" id="{946F052B-F6E9-9C08-4C20-9B8FCB23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899150"/>
            <a:ext cx="3619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Google Shape;155;p5">
            <a:extLst>
              <a:ext uri="{FF2B5EF4-FFF2-40B4-BE49-F238E27FC236}">
                <a16:creationId xmlns:a16="http://schemas.microsoft.com/office/drawing/2014/main" id="{5C871038-C7A8-FA67-C168-886BC140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95713"/>
            <a:ext cx="212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800"/>
            </a:pPr>
            <a:r>
              <a:rPr lang="fr-FR" altLang="fr-FR" sz="1800">
                <a:latin typeface="Calibri" panose="020F0502020204030204" pitchFamily="34" charset="0"/>
                <a:sym typeface="Calibri" panose="020F0502020204030204" pitchFamily="34" charset="0"/>
              </a:rPr>
              <a:t>USB-C : 4 flux gérés</a:t>
            </a:r>
            <a:endParaRPr lang="fr-FR" altLang="fr-FR" sz="180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C0328EE-E147-816E-867B-F0A515E8F184}"/>
              </a:ext>
            </a:extLst>
          </p:cNvPr>
          <p:cNvGrpSpPr/>
          <p:nvPr/>
        </p:nvGrpSpPr>
        <p:grpSpPr>
          <a:xfrm>
            <a:off x="3924872" y="2395752"/>
            <a:ext cx="2731666" cy="1822021"/>
            <a:chOff x="3202466" y="1744663"/>
            <a:chExt cx="3728559" cy="2486949"/>
          </a:xfrm>
        </p:grpSpPr>
        <p:pic>
          <p:nvPicPr>
            <p:cNvPr id="2" name="Image 1" descr="Une image contenant connecteur, câble, noir et blanc&#10;&#10;Description générée automatiquement">
              <a:extLst>
                <a:ext uri="{FF2B5EF4-FFF2-40B4-BE49-F238E27FC236}">
                  <a16:creationId xmlns:a16="http://schemas.microsoft.com/office/drawing/2014/main" id="{26EFA66E-44EE-06C1-A99F-E59EB1EB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2466" y="1744663"/>
              <a:ext cx="3728559" cy="248694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6A57A2-959E-EF8A-66E4-9EB2431E3A91}"/>
                </a:ext>
              </a:extLst>
            </p:cNvPr>
            <p:cNvSpPr/>
            <p:nvPr/>
          </p:nvSpPr>
          <p:spPr>
            <a:xfrm rot="20422955">
              <a:off x="5267420" y="3321510"/>
              <a:ext cx="134711" cy="300098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BC0895-048E-535C-B568-0DE3E5E3F12A}"/>
                </a:ext>
              </a:extLst>
            </p:cNvPr>
            <p:cNvSpPr/>
            <p:nvPr/>
          </p:nvSpPr>
          <p:spPr>
            <a:xfrm rot="2823929">
              <a:off x="4571159" y="3177523"/>
              <a:ext cx="134711" cy="300098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775</Words>
  <Application>Microsoft Office PowerPoint</Application>
  <PresentationFormat>Grand écran</PresentationFormat>
  <Paragraphs>182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Lefevre</dc:creator>
  <cp:lastModifiedBy>Frederique VARON</cp:lastModifiedBy>
  <cp:revision>22</cp:revision>
  <dcterms:created xsi:type="dcterms:W3CDTF">2021-04-19T14:54:35Z</dcterms:created>
  <dcterms:modified xsi:type="dcterms:W3CDTF">2023-12-21T18:49:44Z</dcterms:modified>
</cp:coreProperties>
</file>