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70" r:id="rId10"/>
    <p:sldId id="263" r:id="rId11"/>
    <p:sldId id="264" r:id="rId12"/>
    <p:sldId id="268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isPGVev6M1Dj3GEa7srL3mXR1E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02" y="-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85730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1574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71" name="Google Shape;27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6000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1" name="Google Shape;10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362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1" name="Google Shape;11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2600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0" name="Google Shape;12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904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4" name="Google Shape;13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5044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5" name="Google Shape;15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199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6" name="Google Shape;17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837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9" name="Google Shape;19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4564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8" name="Google Shape;21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7608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2895600" extrusionOk="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0" name="Google Shape;90;p1" descr="Il s’agit d’une image d’un bureau avec les ordinateurs portables et de personnes travaillant."/>
          <p:cNvSpPr/>
          <p:nvPr/>
        </p:nvSpPr>
        <p:spPr>
          <a:xfrm>
            <a:off x="14068" y="2049517"/>
            <a:ext cx="12192000" cy="2439468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-17167" y="3829993"/>
            <a:ext cx="8144134" cy="58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2800"/>
              <a:buFont typeface="Arial"/>
              <a:buNone/>
            </a:pPr>
            <a:r>
              <a:rPr lang="fr-FR" sz="2800" b="0" i="0" u="none" strike="noStrike" cap="none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Caméra à suivi automatique </a:t>
            </a:r>
            <a:r>
              <a:rPr lang="fr-FR" sz="2800" b="0" i="0" u="none" strike="noStrike" cap="none" dirty="0" smtClean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4K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1461" y="-54311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0" y="398880"/>
            <a:ext cx="326871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TOUT SAVOIR SUR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" name="Google Shape;94;p1"/>
          <p:cNvGrpSpPr/>
          <p:nvPr/>
        </p:nvGrpSpPr>
        <p:grpSpPr>
          <a:xfrm>
            <a:off x="557835" y="3231684"/>
            <a:ext cx="7884072" cy="3465123"/>
            <a:chOff x="557835" y="3231684"/>
            <a:chExt cx="7884072" cy="3465123"/>
          </a:xfrm>
        </p:grpSpPr>
        <p:sp>
          <p:nvSpPr>
            <p:cNvPr id="95" name="Google Shape;95;p1"/>
            <p:cNvSpPr txBox="1"/>
            <p:nvPr/>
          </p:nvSpPr>
          <p:spPr>
            <a:xfrm>
              <a:off x="557835" y="3231684"/>
              <a:ext cx="7884072" cy="11966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4000"/>
                <a:buFont typeface="Calibri"/>
                <a:buNone/>
              </a:pPr>
              <a:r>
                <a:rPr lang="fr-FR" sz="4000" b="1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VB130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45324" y="4666593"/>
              <a:ext cx="2482649" cy="20302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圖片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308E7293-FA69-8E4E-8DB6-9641B6E066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11" y="2355273"/>
            <a:ext cx="6112146" cy="1989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14" y="227982"/>
            <a:ext cx="1719090" cy="6259564"/>
          </a:xfrm>
          <a:prstGeom prst="rect">
            <a:avLst/>
          </a:prstGeom>
        </p:spPr>
      </p:pic>
      <p:sp>
        <p:nvSpPr>
          <p:cNvPr id="201" name="Google Shape;201;p8" descr="Il s’agit d’une image d’un bureau avec les ordinateurs portables et de personnes travaillant."/>
          <p:cNvSpPr/>
          <p:nvPr/>
        </p:nvSpPr>
        <p:spPr>
          <a:xfrm>
            <a:off x="-9113" y="202181"/>
            <a:ext cx="7437459" cy="142625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8"/>
          <p:cNvSpPr txBox="1"/>
          <p:nvPr/>
        </p:nvSpPr>
        <p:spPr>
          <a:xfrm>
            <a:off x="150522" y="501932"/>
            <a:ext cx="8121119" cy="1158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fr-FR" sz="40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Utilisation de la télécommande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3" name="Google Shape;203;p8"/>
          <p:cNvGrpSpPr/>
          <p:nvPr/>
        </p:nvGrpSpPr>
        <p:grpSpPr>
          <a:xfrm>
            <a:off x="307975" y="796374"/>
            <a:ext cx="9966756" cy="5277788"/>
            <a:chOff x="152647" y="374921"/>
            <a:chExt cx="9966756" cy="5277788"/>
          </a:xfrm>
        </p:grpSpPr>
        <p:sp>
          <p:nvSpPr>
            <p:cNvPr id="204" name="Google Shape;204;p8"/>
            <p:cNvSpPr txBox="1"/>
            <p:nvPr/>
          </p:nvSpPr>
          <p:spPr>
            <a:xfrm>
              <a:off x="152647" y="1639913"/>
              <a:ext cx="6477539" cy="37856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lang="fr-FR" sz="2400" b="0" i="0" u="none" strike="noStrike" cap="none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Gérer l’inclinaison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lang="fr-FR" sz="2400" b="0" i="0" u="none" strike="noStrike" cap="none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Gérer la vitesse du zoom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lang="fr-FR" sz="2400" b="0" i="0" u="none" strike="noStrike" cap="none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Gérer les angles du zoom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lang="fr-FR" sz="2400" b="0" i="0" u="none" strike="noStrike" cap="none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Changer de présentateur</a:t>
              </a:r>
              <a:endParaRPr dirty="0"/>
            </a:p>
            <a:p>
              <a:pPr marL="285750" marR="0" lvl="0" indent="-13335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None/>
              </a:pPr>
              <a:endParaRPr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lang="fr-FR" sz="2400" b="0" i="0" u="none" strike="noStrike" cap="none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Gérer les focus présentateur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5" name="Google Shape;205;p8"/>
            <p:cNvGrpSpPr/>
            <p:nvPr/>
          </p:nvGrpSpPr>
          <p:grpSpPr>
            <a:xfrm>
              <a:off x="5200477" y="374921"/>
              <a:ext cx="4918926" cy="5277788"/>
              <a:chOff x="5200477" y="374921"/>
              <a:chExt cx="4918926" cy="5277788"/>
            </a:xfrm>
          </p:grpSpPr>
          <p:cxnSp>
            <p:nvCxnSpPr>
              <p:cNvPr id="206" name="Google Shape;206;p8"/>
              <p:cNvCxnSpPr>
                <a:stCxn id="210" idx="3"/>
              </p:cNvCxnSpPr>
              <p:nvPr/>
            </p:nvCxnSpPr>
            <p:spPr>
              <a:xfrm flipV="1">
                <a:off x="6989954" y="3014870"/>
                <a:ext cx="1023483" cy="763047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207" name="Google Shape;207;p8"/>
              <p:cNvCxnSpPr>
                <a:stCxn id="21" idx="1"/>
              </p:cNvCxnSpPr>
              <p:nvPr/>
            </p:nvCxnSpPr>
            <p:spPr>
              <a:xfrm flipH="1" flipV="1">
                <a:off x="9274513" y="374921"/>
                <a:ext cx="844890" cy="224432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208" name="Google Shape;208;p8"/>
              <p:cNvSpPr/>
              <p:nvPr/>
            </p:nvSpPr>
            <p:spPr>
              <a:xfrm>
                <a:off x="8049545" y="724555"/>
                <a:ext cx="1224968" cy="1340512"/>
              </a:xfrm>
              <a:prstGeom prst="ellipse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09" name="Google Shape;209;p8"/>
              <p:cNvCxnSpPr/>
              <p:nvPr/>
            </p:nvCxnSpPr>
            <p:spPr>
              <a:xfrm flipV="1">
                <a:off x="7074689" y="1639913"/>
                <a:ext cx="974856" cy="699572"/>
              </a:xfrm>
              <a:prstGeom prst="straightConnector1">
                <a:avLst/>
              </a:prstGeom>
              <a:noFill/>
              <a:ln w="762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210" name="Google Shape;210;p8"/>
              <p:cNvSpPr txBox="1"/>
              <p:nvPr/>
            </p:nvSpPr>
            <p:spPr>
              <a:xfrm>
                <a:off x="5620582" y="3593271"/>
                <a:ext cx="1369372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Calibri"/>
                  <a:buNone/>
                </a:pPr>
                <a:r>
                  <a:rPr lang="fr-FR" sz="1800" b="1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Zoom </a:t>
                </a:r>
                <a:r>
                  <a:rPr lang="fr-FR" sz="1800" b="1" i="0" u="none" strike="noStrike" cap="none" dirty="0" smtClean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+/-</a:t>
                </a:r>
                <a:endParaRPr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8"/>
              <p:cNvSpPr txBox="1"/>
              <p:nvPr/>
            </p:nvSpPr>
            <p:spPr>
              <a:xfrm>
                <a:off x="5540115" y="5006419"/>
                <a:ext cx="1534574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Calibri"/>
                  <a:buNone/>
                </a:pPr>
                <a:r>
                  <a:rPr lang="fr-FR" sz="1800" b="1" dirty="0" smtClean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Réglage de la luminosité</a:t>
                </a:r>
                <a:endParaRPr sz="1800" b="1" i="0" u="none" strike="noStrike" cap="none" dirty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12" name="Google Shape;212;p8"/>
              <p:cNvCxnSpPr>
                <a:stCxn id="214" idx="3"/>
              </p:cNvCxnSpPr>
              <p:nvPr/>
            </p:nvCxnSpPr>
            <p:spPr>
              <a:xfrm flipV="1">
                <a:off x="7203567" y="374921"/>
                <a:ext cx="809870" cy="1367001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213" name="Google Shape;213;p8"/>
              <p:cNvSpPr txBox="1"/>
              <p:nvPr/>
            </p:nvSpPr>
            <p:spPr>
              <a:xfrm>
                <a:off x="5211915" y="2233169"/>
                <a:ext cx="2003090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Calibri"/>
                  <a:buNone/>
                </a:pPr>
                <a:r>
                  <a:rPr lang="fr-FR" sz="1800" b="1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pivot du champ vertical et horizontal</a:t>
                </a:r>
                <a:endParaRPr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8"/>
              <p:cNvSpPr txBox="1"/>
              <p:nvPr/>
            </p:nvSpPr>
            <p:spPr>
              <a:xfrm>
                <a:off x="5200477" y="1418777"/>
                <a:ext cx="2003090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Calibri"/>
                  <a:buNone/>
                </a:pPr>
                <a:r>
                  <a:rPr lang="fr-FR" sz="1800" b="1" dirty="0" smtClean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mode de </a:t>
                </a:r>
                <a:r>
                  <a:rPr lang="fr-FR" sz="1800" b="1" dirty="0" err="1" smtClean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tracking</a:t>
                </a:r>
                <a:r>
                  <a:rPr lang="fr-FR" sz="1800" b="1" dirty="0" smtClean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par image</a:t>
                </a:r>
                <a:endParaRPr sz="1800" b="1" i="0" u="none" strike="noStrike" cap="none" dirty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AutoShape 2" descr="https://mail.google.com/mail/u/0?ui=2&amp;ik=0996cdccd9&amp;attid=0.1.1&amp;permmsgid=msg-f:1723105210221515610&amp;th=17e9b30f2de0d35a&amp;view=fimg&amp;fur=ip&amp;sz=s0-l75-ft&amp;attbid=ANGjdJ_BMsG4FCnPC62QpL8YvTD3dqtwMnxPXaMHBUkkFEQA-J9_n6Ians6p5ue-JTtG8moG_tKdL41JKN0Of78DPzIp_dv2G4utx-TWxJPEd4nfd0rAK-VNzRP0If0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https://mail.google.com/mail/u/0?ui=2&amp;ik=0996cdccd9&amp;attid=0.1.1&amp;permmsgid=msg-f:1723105210221515610&amp;th=17e9b30f2de0d35a&amp;view=fimg&amp;fur=ip&amp;sz=s0-l75-ft&amp;attbid=ANGjdJ_BMsG4FCnPC62QpL8YvTD3dqtwMnxPXaMHBUkkFEQA-J9_n6Ians6p5ue-JTtG8moG_tKdL41JKN0Of78DPzIp_dv2G4utx-TWxJPEd4nfd0rAK-VNzRP0If0&amp;disp=em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27" name="Google Shape;207;p8"/>
          <p:cNvCxnSpPr/>
          <p:nvPr/>
        </p:nvCxnSpPr>
        <p:spPr>
          <a:xfrm flipV="1">
            <a:off x="7101956" y="5243227"/>
            <a:ext cx="1066809" cy="521645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" name="Google Shape;207;p8"/>
          <p:cNvCxnSpPr/>
          <p:nvPr/>
        </p:nvCxnSpPr>
        <p:spPr>
          <a:xfrm flipV="1">
            <a:off x="7145282" y="5243227"/>
            <a:ext cx="1984863" cy="521645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1" name="ZoneTexte 20"/>
          <p:cNvSpPr txBox="1"/>
          <p:nvPr/>
        </p:nvSpPr>
        <p:spPr>
          <a:xfrm>
            <a:off x="10274731" y="866917"/>
            <a:ext cx="1931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</a:rPr>
              <a:t>Mode audio-</a:t>
            </a:r>
            <a:r>
              <a:rPr lang="fr-FR" b="1" dirty="0" err="1" smtClean="0">
                <a:solidFill>
                  <a:schemeClr val="accent1">
                    <a:lumMod val="50000"/>
                  </a:schemeClr>
                </a:solidFill>
              </a:rPr>
              <a:t>tracking</a:t>
            </a:r>
            <a:endParaRPr lang="fr-FR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17" y="987750"/>
            <a:ext cx="1563598" cy="5693385"/>
          </a:xfrm>
          <a:prstGeom prst="rect">
            <a:avLst/>
          </a:prstGeom>
        </p:spPr>
      </p:pic>
      <p:sp>
        <p:nvSpPr>
          <p:cNvPr id="220" name="Google Shape;220;p9" descr="Il s’agit d’une image d’un bureau avec les ordinateurs portables et de personnes travaillant."/>
          <p:cNvSpPr/>
          <p:nvPr/>
        </p:nvSpPr>
        <p:spPr>
          <a:xfrm>
            <a:off x="0" y="147412"/>
            <a:ext cx="9354208" cy="1529041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9"/>
          <p:cNvSpPr txBox="1"/>
          <p:nvPr/>
        </p:nvSpPr>
        <p:spPr>
          <a:xfrm>
            <a:off x="126647" y="469878"/>
            <a:ext cx="8633557" cy="114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fr-FR" sz="40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Utilisation des « Preset » avec la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fr-FR" sz="40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	télécommande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2" name="Google Shape;222;p9"/>
          <p:cNvGrpSpPr/>
          <p:nvPr/>
        </p:nvGrpSpPr>
        <p:grpSpPr>
          <a:xfrm>
            <a:off x="0" y="1763330"/>
            <a:ext cx="11848399" cy="4807933"/>
            <a:chOff x="-600305" y="1820345"/>
            <a:chExt cx="11848399" cy="4807933"/>
          </a:xfrm>
        </p:grpSpPr>
        <p:grpSp>
          <p:nvGrpSpPr>
            <p:cNvPr id="223" name="Google Shape;223;p9"/>
            <p:cNvGrpSpPr/>
            <p:nvPr/>
          </p:nvGrpSpPr>
          <p:grpSpPr>
            <a:xfrm>
              <a:off x="5915531" y="2492000"/>
              <a:ext cx="5332563" cy="4136278"/>
              <a:chOff x="5472840" y="2681186"/>
              <a:chExt cx="5332563" cy="4136278"/>
            </a:xfrm>
          </p:grpSpPr>
          <p:sp>
            <p:nvSpPr>
              <p:cNvPr id="224" name="Google Shape;224;p9"/>
              <p:cNvSpPr/>
              <p:nvPr/>
            </p:nvSpPr>
            <p:spPr>
              <a:xfrm rot="5400000">
                <a:off x="9071423" y="3859891"/>
                <a:ext cx="909381" cy="384110"/>
              </a:xfrm>
              <a:prstGeom prst="ellipse">
                <a:avLst/>
              </a:prstGeom>
              <a:noFill/>
              <a:ln w="5715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9"/>
              <p:cNvSpPr/>
              <p:nvPr/>
            </p:nvSpPr>
            <p:spPr>
              <a:xfrm>
                <a:off x="9254002" y="4465936"/>
                <a:ext cx="1551401" cy="1294374"/>
              </a:xfrm>
              <a:prstGeom prst="ellipse">
                <a:avLst/>
              </a:prstGeom>
              <a:noFill/>
              <a:ln w="57150" cap="flat" cmpd="sng">
                <a:solidFill>
                  <a:srgbClr val="C55A1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9"/>
              <p:cNvSpPr/>
              <p:nvPr/>
            </p:nvSpPr>
            <p:spPr>
              <a:xfrm>
                <a:off x="9757706" y="3980989"/>
                <a:ext cx="479637" cy="525645"/>
              </a:xfrm>
              <a:prstGeom prst="ellipse">
                <a:avLst/>
              </a:prstGeom>
              <a:noFill/>
              <a:ln w="5715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27" name="Google Shape;227;p9"/>
              <p:cNvCxnSpPr/>
              <p:nvPr/>
            </p:nvCxnSpPr>
            <p:spPr>
              <a:xfrm flipV="1">
                <a:off x="7979713" y="4619125"/>
                <a:ext cx="1738456" cy="400095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228" name="Google Shape;228;p9"/>
              <p:cNvCxnSpPr/>
              <p:nvPr/>
            </p:nvCxnSpPr>
            <p:spPr>
              <a:xfrm flipV="1">
                <a:off x="7658991" y="5685439"/>
                <a:ext cx="1382418" cy="744978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229" name="Google Shape;229;p9"/>
              <p:cNvCxnSpPr/>
              <p:nvPr/>
            </p:nvCxnSpPr>
            <p:spPr>
              <a:xfrm>
                <a:off x="7617530" y="2903394"/>
                <a:ext cx="1526507" cy="1049512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230" name="Google Shape;230;p9"/>
              <p:cNvSpPr txBox="1"/>
              <p:nvPr/>
            </p:nvSpPr>
            <p:spPr>
              <a:xfrm>
                <a:off x="5492460" y="2681186"/>
                <a:ext cx="2186151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Calibri"/>
                  <a:buNone/>
                </a:pPr>
                <a:r>
                  <a:rPr lang="fr-FR" sz="1800" b="1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Etape 1:</a:t>
                </a:r>
                <a:endParaRPr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Calibri"/>
                  <a:buNone/>
                </a:pPr>
                <a:r>
                  <a:rPr lang="fr-FR" sz="1800" b="1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Choisir un réglage </a:t>
                </a:r>
                <a:endParaRPr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Calibri"/>
                  <a:buNone/>
                </a:pPr>
                <a:r>
                  <a:rPr lang="fr-FR" sz="1800" b="1" i="1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(ex: zoom)</a:t>
                </a:r>
                <a:endParaRPr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9"/>
              <p:cNvSpPr txBox="1"/>
              <p:nvPr/>
            </p:nvSpPr>
            <p:spPr>
              <a:xfrm>
                <a:off x="5492460" y="4157460"/>
                <a:ext cx="2186151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Calibri"/>
                  <a:buNone/>
                </a:pPr>
                <a:r>
                  <a:rPr lang="fr-FR" sz="1800" b="1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Etape 2:</a:t>
                </a:r>
                <a:endParaRPr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Calibri"/>
                  <a:buNone/>
                </a:pPr>
                <a:r>
                  <a:rPr lang="fr-FR" sz="1800" b="1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Appuyez sur </a:t>
                </a:r>
                <a:r>
                  <a:rPr lang="fr-FR" sz="1800" b="1" i="0" u="none" strike="noStrike" cap="none" dirty="0" err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preset</a:t>
                </a:r>
                <a:endParaRPr sz="1800" b="1" i="0" u="none" strike="noStrike" cap="none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9"/>
              <p:cNvSpPr txBox="1"/>
              <p:nvPr/>
            </p:nvSpPr>
            <p:spPr>
              <a:xfrm>
                <a:off x="5472840" y="5340136"/>
                <a:ext cx="2186151" cy="1477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Calibri"/>
                  <a:buNone/>
                </a:pPr>
                <a:r>
                  <a:rPr lang="fr-FR" sz="1800" b="1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Etape 3:</a:t>
                </a:r>
                <a:endParaRPr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1" i="0" u="none" strike="noStrike" cap="none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Calibri"/>
                  <a:buNone/>
                </a:pPr>
                <a:r>
                  <a:rPr lang="fr-FR" sz="1800" b="1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Choisir un numéro pour enregistrer le </a:t>
                </a:r>
                <a:r>
                  <a:rPr lang="fr-FR" sz="1800" b="1" i="0" u="none" strike="noStrike" cap="none" dirty="0" err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preset</a:t>
                </a:r>
                <a:endParaRPr sz="1800" b="1" i="0" u="none" strike="noStrike" cap="none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3" name="Google Shape;233;p9"/>
            <p:cNvSpPr txBox="1"/>
            <p:nvPr/>
          </p:nvSpPr>
          <p:spPr>
            <a:xfrm>
              <a:off x="-600305" y="1820345"/>
              <a:ext cx="5965639" cy="2308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lang="fr-FR" sz="2400" b="0" i="0" u="none" strike="noStrike" cap="none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Pour lancer un </a:t>
              </a:r>
              <a:r>
                <a:rPr lang="fr-FR" sz="2400" b="0" i="0" u="none" strike="noStrike" cap="none" dirty="0" err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preset</a:t>
              </a:r>
              <a:r>
                <a:rPr lang="fr-FR" sz="2400" b="0" i="0" u="none" strike="noStrike" cap="none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vous devez:        Appuyez sur le numéro choisi 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13335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None/>
              </a:pPr>
              <a:endParaRPr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13335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None/>
              </a:pPr>
              <a:endParaRPr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Noto Sans Symbols"/>
                <a:buChar char="⮚"/>
              </a:pPr>
              <a:r>
                <a:rPr lang="fr-FR" sz="2400" b="0" i="0" u="none" strike="noStrike" cap="none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Démo 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Calibri"/>
                <a:buNone/>
              </a:pPr>
              <a:r>
                <a:rPr lang="fr-FR" sz="2400" b="0" i="0" u="none" strike="noStrike" cap="none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AutoShape 2" descr="https://mail.google.com/mail/u/0?ui=2&amp;ik=0996cdccd9&amp;attid=0.1.1&amp;permmsgid=msg-f:1723105210221515610&amp;th=17e9b30f2de0d35a&amp;view=fimg&amp;fur=ip&amp;sz=s0-l75-ft&amp;attbid=ANGjdJ_BMsG4FCnPC62QpL8YvTD3dqtwMnxPXaMHBUkkFEQA-J9_n6Ians6p5ue-JTtG8moG_tKdL41JKN0Of78DPzIp_dv2G4utx-TWxJPEd4nfd0rAK-VNzRP0If0&amp;disp=emb"/>
          <p:cNvSpPr>
            <a:spLocks noChangeAspect="1" noChangeArrowheads="1"/>
          </p:cNvSpPr>
          <p:nvPr/>
        </p:nvSpPr>
        <p:spPr bwMode="auto">
          <a:xfrm>
            <a:off x="4973782" y="4673761"/>
            <a:ext cx="840345" cy="84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"/>
          <p:cNvSpPr txBox="1"/>
          <p:nvPr/>
        </p:nvSpPr>
        <p:spPr>
          <a:xfrm>
            <a:off x="3510455" y="393399"/>
            <a:ext cx="4235669" cy="900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</a:pPr>
            <a:r>
              <a:rPr lang="fr-FR" sz="4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INTERRO SURPRISE !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3"/>
          <p:cNvSpPr txBox="1"/>
          <p:nvPr/>
        </p:nvSpPr>
        <p:spPr>
          <a:xfrm>
            <a:off x="0" y="1773171"/>
            <a:ext cx="11313696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lang="fr-FR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1) Le branchement de la caméra </a:t>
            </a:r>
            <a:r>
              <a:rPr lang="fr-FR" sz="2400" b="0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VB130 </a:t>
            </a:r>
            <a:r>
              <a:rPr lang="fr-FR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sur écran interactif se fait par _______ 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lang="fr-FR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2) Comment accéder à l’application caméra depuis Android?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Chrome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Paramètres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Apps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lang="fr-FR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3) Je peux régler </a:t>
            </a:r>
            <a:r>
              <a:rPr lang="fr-FR" sz="2400" b="0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l’inclinaison de la caméra VB130 grâce à la télécommande !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1550" marR="0" lvl="1" indent="-5143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Vrai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1550" marR="0" lvl="1" indent="-5143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❑"/>
            </a:pPr>
            <a:r>
              <a:rPr lang="fr-FR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Faux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38451" y="4738262"/>
            <a:ext cx="2653549" cy="2014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 descr="Il s’agit d’une image d’un bureau avec les ordinateurs portables et de personnes travaillant."/>
          <p:cNvSpPr/>
          <p:nvPr/>
        </p:nvSpPr>
        <p:spPr>
          <a:xfrm>
            <a:off x="0" y="157655"/>
            <a:ext cx="12192000" cy="902639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327204" y="371903"/>
            <a:ext cx="2163747" cy="68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fr-FR" sz="40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PLAN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537411" y="3829993"/>
            <a:ext cx="8144134" cy="58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2"/>
          <p:cNvPicPr preferRelativeResize="0"/>
          <p:nvPr/>
        </p:nvPicPr>
        <p:blipFill rotWithShape="1">
          <a:blip r:embed="rId3">
            <a:alphaModFix/>
          </a:blip>
          <a:srcRect l="26925" t="11184" r="29201" b="2845"/>
          <a:stretch/>
        </p:blipFill>
        <p:spPr>
          <a:xfrm>
            <a:off x="8009791" y="2417885"/>
            <a:ext cx="2783157" cy="312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/>
          <p:nvPr/>
        </p:nvSpPr>
        <p:spPr>
          <a:xfrm>
            <a:off x="0" y="977588"/>
            <a:ext cx="6141426" cy="590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Calibri"/>
              <a:buNone/>
            </a:pPr>
            <a:r>
              <a:rPr lang="fr-FR" sz="1800" b="0" i="0" u="none" strike="noStrike" cap="none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b="0" i="0" u="none" strike="noStrike" cap="none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Branchement en USB sur un écran </a:t>
            </a:r>
            <a:r>
              <a:rPr lang="fr-FR" sz="1800" b="0" i="0" u="none" strike="noStrike" cap="none" dirty="0" err="1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Easypitch</a:t>
            </a:r>
            <a:endParaRPr sz="1800" b="0" i="0" u="none" strike="noStrike" cap="none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b="0" i="0" u="none" strike="noStrike" cap="none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Accès à la caméra depuis Android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b="0" i="0" u="none" strike="noStrike" cap="none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Accès à la caméra depuis Windows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b="0" i="0" u="none" strike="noStrike" cap="none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Enregistrement d’une vidéo sur </a:t>
            </a:r>
            <a:r>
              <a:rPr lang="fr-FR" sz="1800" b="0" i="0" u="none" strike="noStrike" cap="none" dirty="0" smtClean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Windows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endParaRPr lang="fr-FR" sz="1800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Utiliser </a:t>
            </a:r>
            <a:r>
              <a:rPr lang="fr-FR" sz="180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les modes </a:t>
            </a:r>
            <a:r>
              <a:rPr lang="fr-FR" sz="18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de suivi automatique du présentateur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b="0" i="0" u="none" strike="noStrike" cap="none" dirty="0" smtClean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Utilisation de la télécommande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b="0" i="0" u="none" strike="noStrike" cap="none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Utilisation des « </a:t>
            </a:r>
            <a:r>
              <a:rPr lang="fr-FR" sz="1800" b="0" i="0" u="none" strike="noStrike" cap="none" dirty="0" err="1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Preset</a:t>
            </a:r>
            <a:r>
              <a:rPr lang="fr-FR" sz="1800" b="0" i="0" u="none" strike="noStrike" cap="none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 » avec la </a:t>
            </a:r>
            <a:r>
              <a:rPr lang="fr-FR" sz="1800" b="0" i="0" u="none" strike="noStrike" cap="none" dirty="0" smtClean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télécommande</a:t>
            </a:r>
            <a:endParaRPr lang="fr-FR" dirty="0">
              <a:ea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endParaRPr lang="fr-FR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Les différents modes de suivi de la camera </a:t>
            </a:r>
            <a:r>
              <a:rPr lang="fr-FR" sz="1800" b="0" i="0" u="none" strike="noStrike" cap="none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Noto Sans Symbols"/>
              <a:buChar char="⮚"/>
            </a:pPr>
            <a:r>
              <a:rPr lang="fr-FR" sz="1800" b="0" i="0" u="none" strike="noStrike" cap="none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Le menu de paramétrage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30553"/>
              </a:buClr>
              <a:buSzPts val="1800"/>
              <a:buFont typeface="Calibri"/>
              <a:buNone/>
            </a:pPr>
            <a:r>
              <a:rPr lang="fr-FR" sz="1800" b="0" i="0" u="none" strike="noStrike" cap="none" dirty="0">
                <a:solidFill>
                  <a:srgbClr val="030553"/>
                </a:solidFill>
                <a:latin typeface="Calibri"/>
                <a:ea typeface="Calibri"/>
                <a:cs typeface="Calibri"/>
                <a:sym typeface="Calibri"/>
              </a:rPr>
              <a:t>Quiz</a:t>
            </a:r>
            <a:endParaRPr sz="1800" b="0" i="0" u="none" strike="noStrike" cap="none" dirty="0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 descr="Il s’agit d’une image d’un bureau avec les ordinateurs portables et de personnes travaillant."/>
          <p:cNvSpPr/>
          <p:nvPr/>
        </p:nvSpPr>
        <p:spPr>
          <a:xfrm>
            <a:off x="0" y="186007"/>
            <a:ext cx="12192000" cy="1506159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369246" y="690661"/>
            <a:ext cx="3078147" cy="69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fr-FR" sz="40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537411" y="3829993"/>
            <a:ext cx="8144134" cy="58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1" y="1692166"/>
            <a:ext cx="12192000" cy="674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Caméra </a:t>
            </a:r>
            <a:r>
              <a:rPr lang="fr-FR" sz="2400" b="0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à </a:t>
            </a:r>
            <a:r>
              <a:rPr lang="fr-FR" sz="2400" b="0" i="0" u="none" strike="noStrike" cap="none" dirty="0" err="1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tracking</a:t>
            </a:r>
            <a:r>
              <a:rPr lang="fr-FR" sz="2400" b="0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audio </a:t>
            </a:r>
            <a:r>
              <a:rPr lang="fr-FR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pour les salles de conférence ou </a:t>
            </a:r>
            <a:r>
              <a:rPr lang="fr-FR" sz="2400" b="0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visioconférences </a:t>
            </a:r>
            <a:r>
              <a:rPr lang="fr-FR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dynamiques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Angle de vue de la caméra </a:t>
            </a:r>
            <a:r>
              <a:rPr lang="fr-FR" sz="2400" b="0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120°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Résolution UHD </a:t>
            </a:r>
            <a:r>
              <a:rPr lang="fr-FR" sz="2400" b="0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4K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endParaRPr lang="fr-FR"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2400" b="0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Hauts parleurs intégré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Microphone non intégré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⮚"/>
            </a:pPr>
            <a:r>
              <a:rPr lang="fr-FR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Le suivi automatique AI capte un présentateur et effectuera un suivi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 descr="Il s’agit d’une image d’un bureau avec les ordinateurs portables et de personnes travaillant."/>
          <p:cNvSpPr/>
          <p:nvPr/>
        </p:nvSpPr>
        <p:spPr>
          <a:xfrm>
            <a:off x="0" y="175016"/>
            <a:ext cx="12192000" cy="1257346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 txBox="1"/>
          <p:nvPr/>
        </p:nvSpPr>
        <p:spPr>
          <a:xfrm>
            <a:off x="264142" y="3135068"/>
            <a:ext cx="4623168" cy="3485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305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 txBox="1"/>
          <p:nvPr/>
        </p:nvSpPr>
        <p:spPr>
          <a:xfrm>
            <a:off x="163602" y="544908"/>
            <a:ext cx="9558467" cy="7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fr-FR" sz="40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Branchement en USB sur un écran Easypitch</a:t>
            </a:r>
            <a:endParaRPr sz="40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4" descr="Une image contenant intérieur, noir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1" r="-1704" b="38476"/>
          <a:stretch/>
        </p:blipFill>
        <p:spPr>
          <a:xfrm>
            <a:off x="4396749" y="2028681"/>
            <a:ext cx="5193168" cy="14614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4"/>
          <p:cNvGrpSpPr/>
          <p:nvPr/>
        </p:nvGrpSpPr>
        <p:grpSpPr>
          <a:xfrm>
            <a:off x="264143" y="2794117"/>
            <a:ext cx="6984782" cy="3426958"/>
            <a:chOff x="211591" y="3075824"/>
            <a:chExt cx="6984782" cy="3426958"/>
          </a:xfrm>
        </p:grpSpPr>
        <p:pic>
          <p:nvPicPr>
            <p:cNvPr id="127" name="Google Shape;127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-197656" y="3485071"/>
              <a:ext cx="3273972" cy="24554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8" name="Google Shape;128;p4"/>
            <p:cNvCxnSpPr/>
            <p:nvPr/>
          </p:nvCxnSpPr>
          <p:spPr>
            <a:xfrm rot="10800000">
              <a:off x="2182938" y="5088626"/>
              <a:ext cx="1828800" cy="378373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29" name="Google Shape;129;p4"/>
            <p:cNvSpPr txBox="1"/>
            <p:nvPr/>
          </p:nvSpPr>
          <p:spPr>
            <a:xfrm>
              <a:off x="3980543" y="5302453"/>
              <a:ext cx="3215829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Calibri"/>
                <a:buNone/>
              </a:pPr>
              <a:r>
                <a:rPr lang="fr-FR" sz="2400" b="0" i="0" u="none" strike="noStrike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Branchement centralisé USB incluant son et image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" name="圖片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308E7293-FA69-8E4E-8DB6-9641B6E06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65" y="2459807"/>
            <a:ext cx="6057053" cy="1971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 descr="Il s’agit d’une image d’un bureau avec les ordinateurs portables et de personnes travaillant."/>
          <p:cNvSpPr/>
          <p:nvPr/>
        </p:nvSpPr>
        <p:spPr>
          <a:xfrm>
            <a:off x="0" y="175419"/>
            <a:ext cx="12192000" cy="1379850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113458" y="683357"/>
            <a:ext cx="7748280" cy="556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fr-FR" sz="40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Accès à la caméra depuis Android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1429903" y="4994886"/>
            <a:ext cx="530357" cy="541867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>
            <a:off x="266499" y="2198382"/>
            <a:ext cx="11658999" cy="4001455"/>
            <a:chOff x="407748" y="2856545"/>
            <a:chExt cx="11658999" cy="4001455"/>
          </a:xfrm>
        </p:grpSpPr>
        <p:sp>
          <p:nvSpPr>
            <p:cNvPr id="140" name="Google Shape;140;p5"/>
            <p:cNvSpPr txBox="1"/>
            <p:nvPr/>
          </p:nvSpPr>
          <p:spPr>
            <a:xfrm>
              <a:off x="788967" y="2856545"/>
              <a:ext cx="10614065" cy="869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228600" marR="0" lvl="0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Arial"/>
                <a:buChar char="•"/>
              </a:pPr>
              <a:r>
                <a:rPr lang="fr-FR" sz="2400" b="0" i="0" u="none" strike="noStrike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Pour accéder à la caméra depuis </a:t>
              </a:r>
              <a:r>
                <a:rPr lang="fr-FR" sz="2400" b="1" i="0" u="none" strike="noStrike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Android </a:t>
              </a:r>
              <a:r>
                <a:rPr lang="fr-FR" sz="2400" b="0" i="0" u="none" strike="noStrike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, cliquez sur « </a:t>
              </a:r>
              <a:r>
                <a:rPr lang="fr-FR" sz="2400" b="1" i="0" u="none" strike="noStrike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App » </a:t>
              </a:r>
              <a:r>
                <a:rPr lang="fr-FR" sz="2400" b="0" i="0" u="none" strike="noStrike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puis « </a:t>
              </a:r>
              <a:r>
                <a:rPr lang="fr-FR" sz="2400" b="1" i="0" u="none" strike="noStrike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Photo » 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1" name="Google Shape;141;p5"/>
            <p:cNvGrpSpPr/>
            <p:nvPr/>
          </p:nvGrpSpPr>
          <p:grpSpPr>
            <a:xfrm>
              <a:off x="407748" y="3839263"/>
              <a:ext cx="4892261" cy="2993543"/>
              <a:chOff x="407748" y="3839263"/>
              <a:chExt cx="4892261" cy="2993543"/>
            </a:xfrm>
          </p:grpSpPr>
          <p:pic>
            <p:nvPicPr>
              <p:cNvPr id="142" name="Google Shape;142;p5" descr="Une image contenant texte, ciel, équipement électronique, afficher&#10;&#10;Description générée automatiquement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07748" y="3839263"/>
                <a:ext cx="4892261" cy="29935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3" name="Google Shape;143;p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77568" y="4039458"/>
                <a:ext cx="4413532" cy="2452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4" name="Google Shape;144;p5"/>
            <p:cNvGrpSpPr/>
            <p:nvPr/>
          </p:nvGrpSpPr>
          <p:grpSpPr>
            <a:xfrm>
              <a:off x="5239607" y="4755941"/>
              <a:ext cx="1908597" cy="779473"/>
              <a:chOff x="5469829" y="4757280"/>
              <a:chExt cx="1908597" cy="779473"/>
            </a:xfrm>
          </p:grpSpPr>
          <p:pic>
            <p:nvPicPr>
              <p:cNvPr id="145" name="Google Shape;145;p5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469829" y="4757280"/>
                <a:ext cx="773492" cy="7794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6" name="Google Shape;146;p5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692320" y="4770709"/>
                <a:ext cx="686106" cy="67427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47" name="Google Shape;147;p5"/>
              <p:cNvCxnSpPr/>
              <p:nvPr/>
            </p:nvCxnSpPr>
            <p:spPr>
              <a:xfrm>
                <a:off x="6179833" y="5135984"/>
                <a:ext cx="518336" cy="0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48" name="Google Shape;148;p5"/>
            <p:cNvGrpSpPr/>
            <p:nvPr/>
          </p:nvGrpSpPr>
          <p:grpSpPr>
            <a:xfrm>
              <a:off x="7174486" y="3864457"/>
              <a:ext cx="4892261" cy="2993543"/>
              <a:chOff x="407748" y="3839263"/>
              <a:chExt cx="4892261" cy="2993543"/>
            </a:xfrm>
          </p:grpSpPr>
          <p:pic>
            <p:nvPicPr>
              <p:cNvPr id="149" name="Google Shape;149;p5" descr="Une image contenant texte, ciel, équipement électronique, afficher&#10;&#10;Description générée automatiquement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07748" y="3839263"/>
                <a:ext cx="4892261" cy="29935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77568" y="4039458"/>
                <a:ext cx="4413532" cy="2452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51" name="Google Shape;151;p5" descr="Une image contenant texte, portable, ordinateur, équipement électronique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03057" y="3398022"/>
            <a:ext cx="4413532" cy="248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 descr="Il s’agit d’une image d’un bureau avec les ordinateurs portables et de personnes travaillant."/>
          <p:cNvSpPr/>
          <p:nvPr/>
        </p:nvSpPr>
        <p:spPr>
          <a:xfrm>
            <a:off x="10510" y="253325"/>
            <a:ext cx="12192000" cy="1394926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6"/>
          <p:cNvSpPr txBox="1"/>
          <p:nvPr/>
        </p:nvSpPr>
        <p:spPr>
          <a:xfrm>
            <a:off x="163602" y="681916"/>
            <a:ext cx="11864796" cy="815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fr-FR" sz="40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Accès à la caméra depuis Windows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6" descr="Une image contenant sombre, arme à feu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7161" y="3291231"/>
            <a:ext cx="1078457" cy="8093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" name="Google Shape;160;p6"/>
          <p:cNvGrpSpPr/>
          <p:nvPr/>
        </p:nvGrpSpPr>
        <p:grpSpPr>
          <a:xfrm>
            <a:off x="310744" y="2139226"/>
            <a:ext cx="11394263" cy="3922629"/>
            <a:chOff x="321255" y="2182850"/>
            <a:chExt cx="11394263" cy="3922629"/>
          </a:xfrm>
        </p:grpSpPr>
        <p:grpSp>
          <p:nvGrpSpPr>
            <p:cNvPr id="161" name="Google Shape;161;p6"/>
            <p:cNvGrpSpPr/>
            <p:nvPr/>
          </p:nvGrpSpPr>
          <p:grpSpPr>
            <a:xfrm>
              <a:off x="321255" y="2182850"/>
              <a:ext cx="11394263" cy="3922629"/>
              <a:chOff x="448729" y="2868759"/>
              <a:chExt cx="11394263" cy="3922629"/>
            </a:xfrm>
          </p:grpSpPr>
          <p:pic>
            <p:nvPicPr>
              <p:cNvPr id="162" name="Google Shape;162;p6" descr="Une image contenant texte&#10;&#10;Description générée automatiquement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084051" y="5055259"/>
                <a:ext cx="613988" cy="5737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3" name="Google Shape;163;p6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593682" y="5028753"/>
                <a:ext cx="630274" cy="64114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64" name="Google Shape;164;p6"/>
              <p:cNvCxnSpPr/>
              <p:nvPr/>
            </p:nvCxnSpPr>
            <p:spPr>
              <a:xfrm>
                <a:off x="5813543" y="5328529"/>
                <a:ext cx="693701" cy="0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grpSp>
            <p:nvGrpSpPr>
              <p:cNvPr id="165" name="Google Shape;165;p6"/>
              <p:cNvGrpSpPr/>
              <p:nvPr/>
            </p:nvGrpSpPr>
            <p:grpSpPr>
              <a:xfrm>
                <a:off x="7207670" y="3839263"/>
                <a:ext cx="4635322" cy="2836324"/>
                <a:chOff x="448729" y="3942850"/>
                <a:chExt cx="4635322" cy="2836324"/>
              </a:xfrm>
            </p:grpSpPr>
            <p:pic>
              <p:nvPicPr>
                <p:cNvPr id="166" name="Google Shape;166;p6" descr="Une image contenant texte, ciel, équipement électronique, afficher&#10;&#10;Description générée automatiquement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448729" y="3942850"/>
                  <a:ext cx="4635322" cy="28363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7" name="Google Shape;167;p6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607502" y="4103402"/>
                  <a:ext cx="4193689" cy="2382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68" name="Google Shape;168;p6"/>
              <p:cNvSpPr txBox="1"/>
              <p:nvPr/>
            </p:nvSpPr>
            <p:spPr>
              <a:xfrm>
                <a:off x="788967" y="2868759"/>
                <a:ext cx="10931417" cy="8693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228600" marR="0" lvl="0" indent="-22860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2400"/>
                  <a:buFont typeface="Arial"/>
                  <a:buChar char="•"/>
                </a:pPr>
                <a:r>
                  <a:rPr lang="fr-FR" sz="2400" b="0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Pour accéder à la caméra depuis </a:t>
                </a:r>
                <a:r>
                  <a:rPr lang="fr-FR" sz="2400" b="1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Windows </a:t>
                </a:r>
                <a:r>
                  <a:rPr lang="fr-FR" sz="2400" b="0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cliquez sur « </a:t>
                </a:r>
                <a:r>
                  <a:rPr lang="fr-FR" sz="2400" b="1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Démarrer » </a:t>
                </a:r>
                <a:r>
                  <a:rPr lang="fr-FR" sz="2400" b="0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puis « </a:t>
                </a:r>
                <a:r>
                  <a:rPr lang="fr-FR" sz="2400" b="1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Caméra » </a:t>
                </a:r>
                <a:endParaRPr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9" name="Google Shape;169;p6"/>
              <p:cNvGrpSpPr/>
              <p:nvPr/>
            </p:nvGrpSpPr>
            <p:grpSpPr>
              <a:xfrm>
                <a:off x="448729" y="3955064"/>
                <a:ext cx="4635322" cy="2836324"/>
                <a:chOff x="448729" y="3942850"/>
                <a:chExt cx="4635322" cy="2836324"/>
              </a:xfrm>
            </p:grpSpPr>
            <p:pic>
              <p:nvPicPr>
                <p:cNvPr id="170" name="Google Shape;170;p6" descr="Une image contenant texte, ciel, équipement électronique, afficher&#10;&#10;Description générée automatiquement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448729" y="3942850"/>
                  <a:ext cx="4635322" cy="28363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1" name="Google Shape;171;p6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607502" y="4103402"/>
                  <a:ext cx="4193689" cy="2382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172" name="Google Shape;172;p6" descr="Une image contenant texte, portable, ordinateur, équipement électronique&#10;&#10;Description générée automatiquement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238969" y="3315663"/>
              <a:ext cx="4228482" cy="237452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" descr="Il s’agit d’une image d’un bureau avec les ordinateurs portables et de personnes travaillant."/>
          <p:cNvSpPr/>
          <p:nvPr/>
        </p:nvSpPr>
        <p:spPr>
          <a:xfrm>
            <a:off x="-6090" y="171430"/>
            <a:ext cx="12208600" cy="1328572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7"/>
          <p:cNvSpPr txBox="1"/>
          <p:nvPr/>
        </p:nvSpPr>
        <p:spPr>
          <a:xfrm>
            <a:off x="122714" y="641560"/>
            <a:ext cx="9189452" cy="87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fr-FR" sz="4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Enregistrement d’une vidéo sur Windows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0" name="Google Shape;180;p7"/>
          <p:cNvGrpSpPr/>
          <p:nvPr/>
        </p:nvGrpSpPr>
        <p:grpSpPr>
          <a:xfrm>
            <a:off x="86582" y="2078458"/>
            <a:ext cx="12110673" cy="4608113"/>
            <a:chOff x="86582" y="2078458"/>
            <a:chExt cx="12110673" cy="4608113"/>
          </a:xfrm>
        </p:grpSpPr>
        <p:grpSp>
          <p:nvGrpSpPr>
            <p:cNvPr id="181" name="Google Shape;181;p7"/>
            <p:cNvGrpSpPr/>
            <p:nvPr/>
          </p:nvGrpSpPr>
          <p:grpSpPr>
            <a:xfrm>
              <a:off x="5945914" y="2337859"/>
              <a:ext cx="6251341" cy="3128136"/>
              <a:chOff x="5817945" y="2271230"/>
              <a:chExt cx="6251341" cy="3128136"/>
            </a:xfrm>
          </p:grpSpPr>
          <p:cxnSp>
            <p:nvCxnSpPr>
              <p:cNvPr id="182" name="Google Shape;182;p7"/>
              <p:cNvCxnSpPr>
                <a:endCxn id="183" idx="3"/>
              </p:cNvCxnSpPr>
              <p:nvPr/>
            </p:nvCxnSpPr>
            <p:spPr>
              <a:xfrm rot="10800000">
                <a:off x="10602103" y="3765070"/>
                <a:ext cx="539700" cy="486600"/>
              </a:xfrm>
              <a:prstGeom prst="straightConnector1">
                <a:avLst/>
              </a:prstGeom>
              <a:noFill/>
              <a:ln w="762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grpSp>
            <p:nvGrpSpPr>
              <p:cNvPr id="184" name="Google Shape;184;p7"/>
              <p:cNvGrpSpPr/>
              <p:nvPr/>
            </p:nvGrpSpPr>
            <p:grpSpPr>
              <a:xfrm>
                <a:off x="5817945" y="2271230"/>
                <a:ext cx="6251341" cy="3128136"/>
                <a:chOff x="5957259" y="2557919"/>
                <a:chExt cx="6251341" cy="3128136"/>
              </a:xfrm>
            </p:grpSpPr>
            <p:pic>
              <p:nvPicPr>
                <p:cNvPr id="185" name="Google Shape;185;p7" descr="Une image contenant texte, ciel, équipement électronique, afficher&#10;&#10;Description générée automatiquement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957259" y="2557919"/>
                  <a:ext cx="5112223" cy="31281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3" name="Google Shape;183;p7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6148371" y="2759965"/>
                  <a:ext cx="4593046" cy="258358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6" name="Google Shape;186;p7" descr="Une image contenant texte, homme, mur, personne&#10;&#10;Description générée automatiquement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6253555" y="2854479"/>
                  <a:ext cx="4276091" cy="23945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7" name="Google Shape;187;p7"/>
                <p:cNvSpPr/>
                <p:nvPr/>
              </p:nvSpPr>
              <p:spPr>
                <a:xfrm>
                  <a:off x="10474716" y="3680599"/>
                  <a:ext cx="382995" cy="610870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88" name="Google Shape;188;p7"/>
                <p:cNvCxnSpPr/>
                <p:nvPr/>
              </p:nvCxnSpPr>
              <p:spPr>
                <a:xfrm flipH="1">
                  <a:off x="10731466" y="3350075"/>
                  <a:ext cx="636229" cy="512082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189" name="Google Shape;189;p7"/>
                <p:cNvSpPr txBox="1"/>
                <p:nvPr/>
              </p:nvSpPr>
              <p:spPr>
                <a:xfrm>
                  <a:off x="11355038" y="4369783"/>
                  <a:ext cx="795867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2060"/>
                    </a:buClr>
                    <a:buSzPts val="1800"/>
                    <a:buFont typeface="Calibri"/>
                    <a:buNone/>
                  </a:pPr>
                  <a:r>
                    <a:rPr lang="fr-FR" sz="1800" b="0" i="0" u="none" strike="noStrike" cap="none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Photo</a:t>
                  </a: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" name="Google Shape;190;p7"/>
                <p:cNvSpPr txBox="1"/>
                <p:nvPr/>
              </p:nvSpPr>
              <p:spPr>
                <a:xfrm>
                  <a:off x="11297345" y="3099060"/>
                  <a:ext cx="911255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2060"/>
                    </a:buClr>
                    <a:buSzPts val="1800"/>
                    <a:buFont typeface="Calibri"/>
                    <a:buNone/>
                  </a:pPr>
                  <a:r>
                    <a:rPr lang="fr-FR" sz="1800" b="0" i="0" u="none" strike="noStrike" cap="none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Caméra</a:t>
                  </a: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91" name="Google Shape;191;p7"/>
            <p:cNvGrpSpPr/>
            <p:nvPr/>
          </p:nvGrpSpPr>
          <p:grpSpPr>
            <a:xfrm>
              <a:off x="86582" y="2078458"/>
              <a:ext cx="6081843" cy="4608113"/>
              <a:chOff x="122714" y="2124997"/>
              <a:chExt cx="6081843" cy="4608113"/>
            </a:xfrm>
          </p:grpSpPr>
          <p:sp>
            <p:nvSpPr>
              <p:cNvPr id="192" name="Google Shape;192;p7"/>
              <p:cNvSpPr txBox="1"/>
              <p:nvPr/>
            </p:nvSpPr>
            <p:spPr>
              <a:xfrm>
                <a:off x="122714" y="2124997"/>
                <a:ext cx="5495163" cy="4091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228600" marR="0" lvl="0" indent="-22860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2400"/>
                  <a:buFont typeface="Noto Sans Symbols"/>
                  <a:buChar char="⮚"/>
                </a:pPr>
                <a:r>
                  <a:rPr lang="fr-FR" sz="2400" b="0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Pour lancer une vidéo depuis     </a:t>
                </a:r>
                <a:r>
                  <a:rPr lang="fr-FR" sz="2400" b="1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Windows </a:t>
                </a:r>
                <a:r>
                  <a:rPr lang="fr-FR" sz="2400" b="0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cliquez sur « </a:t>
                </a:r>
                <a:r>
                  <a:rPr lang="fr-FR" sz="2400" b="1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Démarrer » </a:t>
                </a:r>
                <a:r>
                  <a:rPr lang="fr-FR" sz="2400" b="0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puis « </a:t>
                </a:r>
                <a:r>
                  <a:rPr lang="fr-FR" sz="2400" b="1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Caméra » </a:t>
                </a:r>
                <a:endParaRPr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 b="1" i="0" u="none" strike="noStrike" cap="none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28600" marR="0" lvl="0" indent="-2286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2060"/>
                  </a:buClr>
                  <a:buSzPts val="2400"/>
                  <a:buFont typeface="Noto Sans Symbols"/>
                  <a:buChar char="⮚"/>
                </a:pPr>
                <a:r>
                  <a:rPr lang="fr-FR" sz="2400" b="1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fr-FR" sz="2400" b="0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Vous pouvez donc passer de la caméra à la photo en un clic</a:t>
                </a:r>
                <a:r>
                  <a:rPr lang="fr-FR" sz="2400" b="1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</a:t>
                </a:r>
                <a:endParaRPr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 b="1" i="0" u="none" strike="noStrike" cap="none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28600" marR="0" lvl="0" indent="-2286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2060"/>
                  </a:buClr>
                  <a:buSzPts val="2400"/>
                  <a:buFont typeface="Noto Sans Symbols"/>
                  <a:buChar char="⮚"/>
                </a:pPr>
                <a:r>
                  <a:rPr lang="fr-FR" sz="2400" b="0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Pour </a:t>
                </a:r>
                <a:r>
                  <a:rPr lang="fr-FR" sz="2400" b="1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zoomer</a:t>
                </a:r>
                <a:r>
                  <a:rPr lang="fr-FR" sz="2400" b="0" i="0" u="none" strike="noStrike" cap="none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(+) sur une photo il faut réaliser un étirement avec deux doigts</a:t>
                </a:r>
                <a:endParaRPr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28600" marR="0" lvl="0" indent="-762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Noto Sans Symbols"/>
                  <a:buNone/>
                </a:pPr>
                <a:endParaRPr sz="2400" b="1" i="0" u="none" strike="noStrike" cap="none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28600" marR="0" lvl="0" indent="-762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Noto Sans Symbols"/>
                  <a:buNone/>
                </a:pPr>
                <a:endParaRPr sz="2400" b="1" i="0" u="none" strike="noStrike" cap="none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93" name="Google Shape;193;p7" descr="Une image contenant texte&#10;&#10;Description générée automatiquement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221993" y="2902649"/>
                <a:ext cx="613988" cy="5737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" name="Google Shape;194;p7" descr="Une image contenant texte&#10;&#10;Description générée automatiquement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188505" y="5545599"/>
                <a:ext cx="1016052" cy="11875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5" name="Google Shape;195;p7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3221993" y="4235759"/>
                <a:ext cx="613988" cy="6245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1914525"/>
            <a:ext cx="8788400" cy="4943475"/>
          </a:xfrm>
          <a:prstGeom prst="rect">
            <a:avLst/>
          </a:prstGeom>
        </p:spPr>
      </p:pic>
      <p:sp>
        <p:nvSpPr>
          <p:cNvPr id="4" name="Google Shape;178;p7" descr="Il s’agit d’une image d’un bureau avec les ordinateurs portables et de personnes travaillant."/>
          <p:cNvSpPr/>
          <p:nvPr/>
        </p:nvSpPr>
        <p:spPr>
          <a:xfrm>
            <a:off x="0" y="296130"/>
            <a:ext cx="12208600" cy="1328572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fr-FR" sz="4000" b="1" i="0" u="none" strike="noStrike" cap="none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ode de suivi automatique du présentateur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SMART FRAME</a:t>
            </a:r>
            <a:endParaRPr sz="4000" b="1" i="0" u="none" strike="noStrike" cap="none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2540000"/>
            <a:ext cx="4940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Pour activer le mode suivi automatique il faut rester appuyer sur le bouton 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*SMART FRAME</a:t>
            </a:r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* de la télécommande</a:t>
            </a: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4171216"/>
            <a:ext cx="494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Le présentateur peut se déplacer et la caméra va garder le focus sur lui </a:t>
            </a: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8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78" y="1612900"/>
            <a:ext cx="9324622" cy="5245100"/>
          </a:xfrm>
          <a:prstGeom prst="rect">
            <a:avLst/>
          </a:prstGeom>
        </p:spPr>
      </p:pic>
      <p:sp>
        <p:nvSpPr>
          <p:cNvPr id="5" name="Google Shape;178;p7" descr="Il s’agit d’une image d’un bureau avec les ordinateurs portables et de personnes travaillant."/>
          <p:cNvSpPr/>
          <p:nvPr/>
        </p:nvSpPr>
        <p:spPr>
          <a:xfrm>
            <a:off x="0" y="296130"/>
            <a:ext cx="12208600" cy="1328572"/>
          </a:xfrm>
          <a:prstGeom prst="rect">
            <a:avLst/>
          </a:prstGeom>
          <a:gradFill>
            <a:gsLst>
              <a:gs pos="0">
                <a:srgbClr val="7CEFD8">
                  <a:alpha val="78431"/>
                </a:srgbClr>
              </a:gs>
              <a:gs pos="1000">
                <a:srgbClr val="7CEFD8">
                  <a:alpha val="78431"/>
                </a:srgbClr>
              </a:gs>
              <a:gs pos="61000">
                <a:srgbClr val="6672E4">
                  <a:alpha val="83529"/>
                </a:srgbClr>
              </a:gs>
              <a:gs pos="98000">
                <a:srgbClr val="882BE5">
                  <a:alpha val="65490"/>
                </a:srgbClr>
              </a:gs>
              <a:gs pos="100000">
                <a:srgbClr val="882BE5">
                  <a:alpha val="6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fr-FR" sz="4000" b="1" i="0" u="none" strike="noStrike" cap="none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ode de suivi automatique du présentateur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AUDIO TRACKING</a:t>
            </a:r>
            <a:endParaRPr lang="fr-FR" sz="4000" b="1" i="0" u="none" strike="noStrike" cap="none" dirty="0" smtClean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3684320"/>
            <a:ext cx="467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Le mode audio </a:t>
            </a:r>
            <a:r>
              <a:rPr lang="fr-FR" sz="2000" dirty="0" err="1" smtClean="0">
                <a:solidFill>
                  <a:schemeClr val="accent1">
                    <a:lumMod val="50000"/>
                  </a:schemeClr>
                </a:solidFill>
              </a:rPr>
              <a:t>tracking</a:t>
            </a:r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 permet de garder le focus sur l’interlocuteur </a:t>
            </a: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4940300"/>
            <a:ext cx="4076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</a:rPr>
              <a:t>Il suffit de prendre la parole et de parler à haute voix pour que la caméra détecte l’interlocuteur 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2082800"/>
            <a:ext cx="4673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Pour activer le mode suivi automatique </a:t>
            </a:r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par le son, il faut 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appuyer sur le bouton </a:t>
            </a:r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*AUDIO TRACKING* 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de la télécommande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86300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417</Words>
  <Application>Microsoft Office PowerPoint</Application>
  <PresentationFormat>Grand écran</PresentationFormat>
  <Paragraphs>120</Paragraphs>
  <Slides>12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Calibri</vt:lpstr>
      <vt:lpstr>Noto Sans Symbols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Andy Poinsot</dc:creator>
  <cp:lastModifiedBy>HP</cp:lastModifiedBy>
  <cp:revision>15</cp:revision>
  <dcterms:created xsi:type="dcterms:W3CDTF">2021-05-03T07:44:54Z</dcterms:created>
  <dcterms:modified xsi:type="dcterms:W3CDTF">2022-01-27T15:17:13Z</dcterms:modified>
</cp:coreProperties>
</file>