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2" r:id="rId3"/>
    <p:sldId id="287" r:id="rId4"/>
    <p:sldId id="283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4" r:id="rId23"/>
    <p:sldId id="273" r:id="rId24"/>
    <p:sldId id="285" r:id="rId25"/>
    <p:sldId id="286" r:id="rId26"/>
    <p:sldId id="281" r:id="rId27"/>
    <p:sldId id="278" r:id="rId28"/>
    <p:sldId id="279" r:id="rId29"/>
    <p:sldId id="28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Quattrocento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3840">
          <p15:clr>
            <a:srgbClr val="A4A3A4"/>
          </p15:clr>
        </p15:guide>
        <p15:guide id="3" pos="456">
          <p15:clr>
            <a:srgbClr val="A4A3A4"/>
          </p15:clr>
        </p15:guide>
        <p15:guide id="4" pos="720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NaYhK4zsWKfQTID3JaydffnDT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EE8AA2"/>
    <a:srgbClr val="F4B183"/>
    <a:srgbClr val="1A2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>
        <p:guide orient="horz" pos="2064"/>
        <p:guide pos="3840"/>
        <p:guide pos="456"/>
        <p:guide pos="7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40.9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5:27.59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0,'4'3,"7"5,8 4,2-1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5:27.9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1,'5'0,"6"0,10 4,2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7:00.91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7:01.2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7:01.5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7:49.25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1,'0'0,"0"0,0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41.4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41.82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  <inkml:trace contextRef="#ctx0" brushRef="#br0" timeOffset="1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42.18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  <inkml:trace contextRef="#ctx0" brushRef="#br0" timeOffset="1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42.5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29 29,'0'0</inkml:trace>
  <inkml:trace contextRef="#ctx0" brushRef="#br0" timeOffset="1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3:55.8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3:56.21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6,'0'-2,"0"-1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35.13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5T07:54:35.5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  <inkml:trace contextRef="#ctx0" brushRef="#br0" timeOffset="1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8587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2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335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823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03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816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481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183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3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361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309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11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37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3" name="Google Shape;43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688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348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606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799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577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072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089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267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366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5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34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029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428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1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10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653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11" Type="http://schemas.openxmlformats.org/officeDocument/2006/relationships/image" Target="../media/image86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71.jpeg"/><Relationship Id="rId9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5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46.png"/><Relationship Id="rId4" Type="http://schemas.openxmlformats.org/officeDocument/2006/relationships/image" Target="../media/image21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77.jpeg"/><Relationship Id="rId42" Type="http://schemas.openxmlformats.org/officeDocument/2006/relationships/image" Target="../media/image102.png"/><Relationship Id="rId7" Type="http://schemas.openxmlformats.org/officeDocument/2006/relationships/customXml" Target="../ink/ink8.xml"/><Relationship Id="rId46" Type="http://schemas.openxmlformats.org/officeDocument/2006/relationships/customXml" Target="../ink/ink15.xml"/><Relationship Id="rId2" Type="http://schemas.openxmlformats.org/officeDocument/2006/relationships/notesSlide" Target="../notesSlides/notesSlide29.xml"/><Relationship Id="rId41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40" Type="http://schemas.openxmlformats.org/officeDocument/2006/relationships/image" Target="../media/image101.png"/><Relationship Id="rId45" Type="http://schemas.openxmlformats.org/officeDocument/2006/relationships/customXml" Target="../ink/ink14.xml"/><Relationship Id="rId5" Type="http://schemas.openxmlformats.org/officeDocument/2006/relationships/image" Target="../media/image630.png"/><Relationship Id="rId44" Type="http://schemas.openxmlformats.org/officeDocument/2006/relationships/customXml" Target="../ink/ink13.xml"/><Relationship Id="rId4" Type="http://schemas.openxmlformats.org/officeDocument/2006/relationships/customXml" Target="../ink/ink6.xml"/><Relationship Id="rId9" Type="http://schemas.openxmlformats.org/officeDocument/2006/relationships/customXml" Target="../ink/ink10.xml"/><Relationship Id="rId43" Type="http://schemas.openxmlformats.org/officeDocument/2006/relationships/customXml" Target="../ink/ink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://assistance.easypitch.fr/liste-des-apk-pour-easypitch-ph74/" TargetMode="Externa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Une image contenant texte, dessin au trait&#10;&#10;Description générée automatiquement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" y="0"/>
            <a:ext cx="121850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 descr="Il s’agit d’une image d’un bureau avec les ordinateurs portables et de personnes travaillant."/>
          <p:cNvSpPr/>
          <p:nvPr/>
        </p:nvSpPr>
        <p:spPr>
          <a:xfrm>
            <a:off x="0" y="1974384"/>
            <a:ext cx="12192000" cy="251460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588" y="-343316"/>
            <a:ext cx="1348520" cy="134852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0" y="223768"/>
            <a:ext cx="32687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 l’écran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p1"/>
          <p:cNvGrpSpPr/>
          <p:nvPr/>
        </p:nvGrpSpPr>
        <p:grpSpPr>
          <a:xfrm>
            <a:off x="102447" y="2187412"/>
            <a:ext cx="7195169" cy="4509395"/>
            <a:chOff x="102447" y="2187412"/>
            <a:chExt cx="7195169" cy="4509395"/>
          </a:xfrm>
        </p:grpSpPr>
        <p:sp>
          <p:nvSpPr>
            <p:cNvPr id="94" name="Google Shape;94;p1"/>
            <p:cNvSpPr txBox="1"/>
            <p:nvPr/>
          </p:nvSpPr>
          <p:spPr>
            <a:xfrm>
              <a:off x="102447" y="2187412"/>
              <a:ext cx="7195169" cy="1206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fr-FR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Android et Windows 10 sur l’écran interactif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" name="Google Shape;95;p1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5324" y="4666593"/>
              <a:ext cx="2482649" cy="2030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Google Shape;96;p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612" y="843406"/>
            <a:ext cx="5082764" cy="452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988" y="3312196"/>
            <a:ext cx="1788328" cy="209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0866" y="4902944"/>
            <a:ext cx="2437070" cy="540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 descr="Il s’agit d’une image d’un bureau avec les ordinateurs portables et de personnes travaillant."/>
          <p:cNvSpPr/>
          <p:nvPr/>
        </p:nvSpPr>
        <p:spPr>
          <a:xfrm>
            <a:off x="0" y="1392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9"/>
          <p:cNvSpPr txBox="1"/>
          <p:nvPr/>
        </p:nvSpPr>
        <p:spPr>
          <a:xfrm>
            <a:off x="3292365" y="428780"/>
            <a:ext cx="7047388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Ouvrir un fichier sur Android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9"/>
          <p:cNvSpPr txBox="1"/>
          <p:nvPr/>
        </p:nvSpPr>
        <p:spPr>
          <a:xfrm>
            <a:off x="468820" y="2171633"/>
            <a:ext cx="1125435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Étape 1: Introduire une clé USB dans les ports USB de l’écran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Étape 2: Accéder à l’application « File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Étape 3: Sélectionner la clé et l’ouvrir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Étape 4: Faire un simple clic sur le fichier à ouvrir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/>
          <p:nvPr/>
        </p:nvSpPr>
        <p:spPr>
          <a:xfrm>
            <a:off x="404342" y="1118377"/>
            <a:ext cx="11254500" cy="53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Pour personnaliser l’écran d’accueil de l’interface Android, je fais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clic prolongé sur l’application puis je sélectionne l’application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double clic sur l’application puis je sélectionne l’application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clic droit sur l’application puis je sélectionne l’application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 _____________________________________ embarqué dans l’écran interactif 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Easypitch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 pratique pour faire des annotations 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Vrai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Pour effacer les notes sur le tableau blanc 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j’utilise: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chiffon sec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mouchoir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dos de la main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4277699" y="267275"/>
            <a:ext cx="50091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075" y="3490926"/>
            <a:ext cx="3794728" cy="288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1" descr="Une image contenant texte, dessin au trait&#10;&#10;Description générée automatiquement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" y="0"/>
            <a:ext cx="121850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 descr="Il s’agit d’une image d’un bureau avec les ordinateurs portables et de personnes travaillant."/>
          <p:cNvSpPr/>
          <p:nvPr/>
        </p:nvSpPr>
        <p:spPr>
          <a:xfrm>
            <a:off x="0" y="1974384"/>
            <a:ext cx="12192000" cy="251460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602" y="-343316"/>
            <a:ext cx="1348520" cy="1348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/>
          <p:nvPr/>
        </p:nvSpPr>
        <p:spPr>
          <a:xfrm>
            <a:off x="0" y="223768"/>
            <a:ext cx="32687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 l’écran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5266" y="330944"/>
            <a:ext cx="2437071" cy="5403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11"/>
          <p:cNvGrpSpPr/>
          <p:nvPr/>
        </p:nvGrpSpPr>
        <p:grpSpPr>
          <a:xfrm>
            <a:off x="278293" y="1556238"/>
            <a:ext cx="12062127" cy="3955144"/>
            <a:chOff x="278293" y="1556238"/>
            <a:chExt cx="12062127" cy="3955144"/>
          </a:xfrm>
        </p:grpSpPr>
        <p:grpSp>
          <p:nvGrpSpPr>
            <p:cNvPr id="237" name="Google Shape;237;p11"/>
            <p:cNvGrpSpPr/>
            <p:nvPr/>
          </p:nvGrpSpPr>
          <p:grpSpPr>
            <a:xfrm>
              <a:off x="278293" y="1556238"/>
              <a:ext cx="12062127" cy="3955144"/>
              <a:chOff x="278293" y="1556238"/>
              <a:chExt cx="12062127" cy="3955144"/>
            </a:xfrm>
          </p:grpSpPr>
          <p:sp>
            <p:nvSpPr>
              <p:cNvPr id="238" name="Google Shape;238;p11"/>
              <p:cNvSpPr txBox="1"/>
              <p:nvPr/>
            </p:nvSpPr>
            <p:spPr>
              <a:xfrm>
                <a:off x="278293" y="2547466"/>
                <a:ext cx="6412653" cy="1206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fr-FR" sz="4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</a:t>
                </a:r>
                <a:r>
                  <a:rPr lang="fr-FR" sz="4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indows 10 sur l’écran interactif Easypitch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9" name="Google Shape;239;p1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463861" y="1556238"/>
                <a:ext cx="5876559" cy="39551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0" name="Google Shape;240;p11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0946" y="1794514"/>
              <a:ext cx="5275512" cy="32786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062785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"/>
          <p:cNvSpPr txBox="1"/>
          <p:nvPr/>
        </p:nvSpPr>
        <p:spPr>
          <a:xfrm>
            <a:off x="264143" y="409830"/>
            <a:ext cx="4017711" cy="80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Points abordés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3517" y="1275035"/>
            <a:ext cx="1147050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Présentation des gestes de base :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 gauche/clic droit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Défilement, Zoom et Rotation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Présentation des différentes fonctionnalités et outils Windows: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des tâches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Division de l’écran en 2, 3 ou 4 parties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Ligne de démarcation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espace de travail Windows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Whiteboard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clavier tactile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du clavier tactile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Utilisation stylet actif sur Microsoft Windows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Activation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Utilisation dans Microsoft Office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9551" y="2289524"/>
            <a:ext cx="3090976" cy="34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1715573" y="229356"/>
            <a:ext cx="7736158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Présentation des gestes de bases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9" name="Google Shape;259;p13"/>
          <p:cNvGrpSpPr/>
          <p:nvPr/>
        </p:nvGrpSpPr>
        <p:grpSpPr>
          <a:xfrm>
            <a:off x="-283145" y="2177676"/>
            <a:ext cx="12510407" cy="3516703"/>
            <a:chOff x="747527" y="3012825"/>
            <a:chExt cx="12510407" cy="3516703"/>
          </a:xfrm>
        </p:grpSpPr>
        <p:grpSp>
          <p:nvGrpSpPr>
            <p:cNvPr id="260" name="Google Shape;260;p13"/>
            <p:cNvGrpSpPr/>
            <p:nvPr/>
          </p:nvGrpSpPr>
          <p:grpSpPr>
            <a:xfrm>
              <a:off x="747527" y="3012825"/>
              <a:ext cx="7219571" cy="3497491"/>
              <a:chOff x="961102" y="2754650"/>
              <a:chExt cx="7219571" cy="3497491"/>
            </a:xfrm>
          </p:grpSpPr>
          <p:pic>
            <p:nvPicPr>
              <p:cNvPr id="261" name="Google Shape;261;p13"/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1102" y="2922892"/>
                <a:ext cx="1713449" cy="12234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13"/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1102" y="4862867"/>
                <a:ext cx="1713449" cy="122348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3" name="Google Shape;263;p13"/>
              <p:cNvSpPr/>
              <p:nvPr/>
            </p:nvSpPr>
            <p:spPr>
              <a:xfrm>
                <a:off x="3519075" y="3429800"/>
                <a:ext cx="2507100" cy="523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3"/>
              <p:cNvSpPr/>
              <p:nvPr/>
            </p:nvSpPr>
            <p:spPr>
              <a:xfrm>
                <a:off x="3519075" y="5369775"/>
                <a:ext cx="2507100" cy="523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65" name="Google Shape;265;p13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49275" y="2754650"/>
                <a:ext cx="1131398" cy="1391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6" name="Google Shape;266;p13"/>
              <p:cNvPicPr preferRelativeResize="0"/>
              <p:nvPr/>
            </p:nvPicPr>
            <p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71376" y="5123225"/>
                <a:ext cx="874325" cy="11289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7" name="Google Shape;267;p13"/>
            <p:cNvSpPr txBox="1"/>
            <p:nvPr/>
          </p:nvSpPr>
          <p:spPr>
            <a:xfrm>
              <a:off x="8212834" y="3389428"/>
              <a:ext cx="50451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Cliquer sur la zone à sélectionner pour effectuer un clic gauche.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Maintenir un le doigt appuyé sur l’écran jusqu’à l'apparition d’un carré pour effectuer un clic droit.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3"/>
          <p:cNvSpPr txBox="1"/>
          <p:nvPr/>
        </p:nvSpPr>
        <p:spPr>
          <a:xfrm>
            <a:off x="4068401" y="824546"/>
            <a:ext cx="8123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 gauche et clic droit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3795131" y="700751"/>
            <a:ext cx="4399299" cy="60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7" name="Google Shape;277;p14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>
            <a:off x="3795132" y="700752"/>
            <a:ext cx="8123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Défilement, Zoom et Rotation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4"/>
          <p:cNvGrpSpPr/>
          <p:nvPr/>
        </p:nvGrpSpPr>
        <p:grpSpPr>
          <a:xfrm>
            <a:off x="365950" y="2309148"/>
            <a:ext cx="11460100" cy="3847177"/>
            <a:chOff x="487725" y="3041125"/>
            <a:chExt cx="11460100" cy="3847177"/>
          </a:xfrm>
        </p:grpSpPr>
        <p:sp>
          <p:nvSpPr>
            <p:cNvPr id="281" name="Google Shape;281;p14"/>
            <p:cNvSpPr txBox="1"/>
            <p:nvPr/>
          </p:nvSpPr>
          <p:spPr>
            <a:xfrm>
              <a:off x="8830225" y="3041125"/>
              <a:ext cx="3117600" cy="3847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Pour réaliser un zoom on fait un étirement. Le pouce et l’index s’éloignent l’un de l’autre.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968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 pincement avec l’index et le pouce est utilisé pour réaliser un zoom arrière.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968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Vous pouvez faire une rotation en reproduisant le mouvement de la flèche.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968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Vous pouvez faire défiler (scroller)une page en balayant avec l’index et le majeur en simultané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2" name="Google Shape;282;p14"/>
            <p:cNvGrpSpPr/>
            <p:nvPr/>
          </p:nvGrpSpPr>
          <p:grpSpPr>
            <a:xfrm>
              <a:off x="487725" y="3247988"/>
              <a:ext cx="3644900" cy="2845913"/>
              <a:chOff x="622625" y="3135813"/>
              <a:chExt cx="3644900" cy="2845913"/>
            </a:xfrm>
          </p:grpSpPr>
          <p:pic>
            <p:nvPicPr>
              <p:cNvPr id="283" name="Google Shape;283;p14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625" y="3135813"/>
                <a:ext cx="994950" cy="11628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4"/>
              <p:cNvPicPr preferRelativeResize="0"/>
              <p:nvPr/>
            </p:nvPicPr>
            <p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625" y="4623245"/>
                <a:ext cx="994950" cy="13584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5" name="Google Shape;285;p14"/>
              <p:cNvSpPr/>
              <p:nvPr/>
            </p:nvSpPr>
            <p:spPr>
              <a:xfrm>
                <a:off x="1883950" y="3667700"/>
                <a:ext cx="1100100" cy="523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1883950" y="5403475"/>
                <a:ext cx="1100100" cy="523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87" name="Google Shape;287;p14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69625" y="4991399"/>
                <a:ext cx="897900" cy="940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4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67425" y="3354612"/>
                <a:ext cx="1100100" cy="10399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4"/>
            <p:cNvGrpSpPr/>
            <p:nvPr/>
          </p:nvGrpSpPr>
          <p:grpSpPr>
            <a:xfrm>
              <a:off x="4839250" y="3434075"/>
              <a:ext cx="3360550" cy="2701413"/>
              <a:chOff x="5124250" y="3404137"/>
              <a:chExt cx="3360550" cy="2701413"/>
            </a:xfrm>
          </p:grpSpPr>
          <p:pic>
            <p:nvPicPr>
              <p:cNvPr id="290" name="Google Shape;290;p14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04942" y="3404137"/>
                <a:ext cx="632657" cy="940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4"/>
              <p:cNvPicPr preferRelativeResize="0"/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48713" y="5164675"/>
                <a:ext cx="675637" cy="8746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2" name="Google Shape;292;p14"/>
              <p:cNvPicPr preferRelativeResize="0"/>
              <p:nvPr/>
            </p:nvPicPr>
            <p:blipFill rotWithShape="1">
              <a:blip r:embed="rId10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4250" y="5357663"/>
                <a:ext cx="675637" cy="7478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3" name="Google Shape;293;p14"/>
              <p:cNvSpPr/>
              <p:nvPr/>
            </p:nvSpPr>
            <p:spPr>
              <a:xfrm>
                <a:off x="6533400" y="3612963"/>
                <a:ext cx="1100100" cy="523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6460925" y="5470013"/>
                <a:ext cx="1100100" cy="523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95" name="Google Shape;295;p14"/>
              <p:cNvPicPr preferRelativeResize="0"/>
              <p:nvPr/>
            </p:nvPicPr>
            <p:blipFill rotWithShape="1">
              <a:blip r:embed="rId11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97600" y="5470026"/>
                <a:ext cx="543496" cy="52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6" name="Google Shape;296;p14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52150" y="3560132"/>
                <a:ext cx="632650" cy="6288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7" name="Google Shape;297;p14"/>
          <p:cNvSpPr txBox="1"/>
          <p:nvPr/>
        </p:nvSpPr>
        <p:spPr>
          <a:xfrm>
            <a:off x="1715573" y="229356"/>
            <a:ext cx="7736158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Présentation des gestes de bases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5"/>
          <p:cNvSpPr txBox="1"/>
          <p:nvPr/>
        </p:nvSpPr>
        <p:spPr>
          <a:xfrm>
            <a:off x="537411" y="300062"/>
            <a:ext cx="12042513" cy="111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Présentation des différentes fonctionnalités et des outils Windows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5"/>
          <p:cNvSpPr txBox="1"/>
          <p:nvPr/>
        </p:nvSpPr>
        <p:spPr>
          <a:xfrm>
            <a:off x="4068401" y="824546"/>
            <a:ext cx="8123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des tâches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5"/>
          <p:cNvGrpSpPr/>
          <p:nvPr/>
        </p:nvGrpSpPr>
        <p:grpSpPr>
          <a:xfrm>
            <a:off x="149486" y="2175742"/>
            <a:ext cx="3879300" cy="3049900"/>
            <a:chOff x="-377325" y="2973650"/>
            <a:chExt cx="3879300" cy="3049900"/>
          </a:xfrm>
        </p:grpSpPr>
        <p:pic>
          <p:nvPicPr>
            <p:cNvPr id="308" name="Google Shape;308;p1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1513" y="4524350"/>
              <a:ext cx="942425" cy="942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15"/>
            <p:cNvSpPr/>
            <p:nvPr/>
          </p:nvSpPr>
          <p:spPr>
            <a:xfrm>
              <a:off x="1933153" y="4524350"/>
              <a:ext cx="950785" cy="942425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0" name="Google Shape;310;p1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0025" y="5208471"/>
              <a:ext cx="1141500" cy="815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15"/>
            <p:cNvSpPr txBox="1"/>
            <p:nvPr/>
          </p:nvSpPr>
          <p:spPr>
            <a:xfrm>
              <a:off x="-377325" y="2973650"/>
              <a:ext cx="3879300" cy="923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85750" marR="0" lvl="0" indent="-2857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Créer différents bureaux </a:t>
              </a: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virtuels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2" name="Google Shape;312;p15" descr="Une image contenant texte, équipement électronique, afficher&#10;&#10;Description générée automatiquement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431" y="1609935"/>
            <a:ext cx="7893538" cy="444011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5"/>
          <p:cNvSpPr/>
          <p:nvPr/>
        </p:nvSpPr>
        <p:spPr>
          <a:xfrm>
            <a:off x="4183431" y="1609935"/>
            <a:ext cx="7893538" cy="442351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1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016" y="1628549"/>
            <a:ext cx="7859082" cy="425544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5"/>
          <p:cNvSpPr/>
          <p:nvPr/>
        </p:nvSpPr>
        <p:spPr>
          <a:xfrm>
            <a:off x="5990492" y="5809065"/>
            <a:ext cx="199293" cy="29598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Google Shape;316;p15"/>
          <p:cNvCxnSpPr/>
          <p:nvPr/>
        </p:nvCxnSpPr>
        <p:spPr>
          <a:xfrm rot="10800000">
            <a:off x="3543300" y="4510454"/>
            <a:ext cx="2329962" cy="134716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87" y="1763129"/>
            <a:ext cx="5911570" cy="332628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6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6"/>
          <p:cNvSpPr txBox="1"/>
          <p:nvPr/>
        </p:nvSpPr>
        <p:spPr>
          <a:xfrm>
            <a:off x="-646276" y="-27834"/>
            <a:ext cx="13095891" cy="177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25" name="Google Shape;325;p16"/>
          <p:cNvSpPr txBox="1"/>
          <p:nvPr/>
        </p:nvSpPr>
        <p:spPr>
          <a:xfrm>
            <a:off x="3290635" y="770875"/>
            <a:ext cx="8123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Snap Assist: Afficher jusqu’à 4 fenêtres en simultané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2361" y="6427176"/>
            <a:ext cx="2010508" cy="42203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6"/>
          <p:cNvSpPr txBox="1"/>
          <p:nvPr/>
        </p:nvSpPr>
        <p:spPr>
          <a:xfrm>
            <a:off x="278514" y="214673"/>
            <a:ext cx="12042601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lang="fr-F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des fenêtres </a:t>
            </a:r>
            <a:r>
              <a:rPr lang="fr-F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Windows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" name="Google Shape;328;p16"/>
          <p:cNvGrpSpPr/>
          <p:nvPr/>
        </p:nvGrpSpPr>
        <p:grpSpPr>
          <a:xfrm>
            <a:off x="117861" y="1426149"/>
            <a:ext cx="11473604" cy="4940851"/>
            <a:chOff x="328605" y="1557649"/>
            <a:chExt cx="11473604" cy="4940851"/>
          </a:xfrm>
        </p:grpSpPr>
        <p:sp>
          <p:nvSpPr>
            <p:cNvPr id="329" name="Google Shape;329;p16"/>
            <p:cNvSpPr/>
            <p:nvPr/>
          </p:nvSpPr>
          <p:spPr>
            <a:xfrm>
              <a:off x="328605" y="1867182"/>
              <a:ext cx="5924062" cy="337984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2666643" y="5437550"/>
              <a:ext cx="354004" cy="328163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6"/>
            <p:cNvSpPr txBox="1"/>
            <p:nvPr/>
          </p:nvSpPr>
          <p:spPr>
            <a:xfrm>
              <a:off x="711510" y="6129168"/>
              <a:ext cx="36934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⮚"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Ouvrir 4 fenêtres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16"/>
            <p:cNvGrpSpPr/>
            <p:nvPr/>
          </p:nvGrpSpPr>
          <p:grpSpPr>
            <a:xfrm>
              <a:off x="7098324" y="1557649"/>
              <a:ext cx="4703885" cy="1039995"/>
              <a:chOff x="7115908" y="1554210"/>
              <a:chExt cx="4703885" cy="1039995"/>
            </a:xfrm>
          </p:grpSpPr>
          <p:sp>
            <p:nvSpPr>
              <p:cNvPr id="333" name="Google Shape;333;p16"/>
              <p:cNvSpPr/>
              <p:nvPr/>
            </p:nvSpPr>
            <p:spPr>
              <a:xfrm>
                <a:off x="8787066" y="2266042"/>
                <a:ext cx="354004" cy="328163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6"/>
              <p:cNvSpPr txBox="1"/>
              <p:nvPr/>
            </p:nvSpPr>
            <p:spPr>
              <a:xfrm>
                <a:off x="7115908" y="1554210"/>
                <a:ext cx="470388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oto Sans Symbols"/>
                  <a:buChar char="⮚"/>
                </a:pPr>
                <a:r>
                  <a:rPr lang="fr-FR"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Déplacer une fenêtre jusqu’à l’apparition du rectangle transparent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5" name="Google Shape;335;p16"/>
          <p:cNvSpPr/>
          <p:nvPr/>
        </p:nvSpPr>
        <p:spPr>
          <a:xfrm>
            <a:off x="5205046" y="2843017"/>
            <a:ext cx="6128239" cy="345314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704" y="2856730"/>
            <a:ext cx="6096268" cy="344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 descr="Il s’agit d’une image d’un bureau avec les ordinateurs portables et de personnes travaillant."/>
          <p:cNvSpPr/>
          <p:nvPr/>
        </p:nvSpPr>
        <p:spPr>
          <a:xfrm>
            <a:off x="0" y="25321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7"/>
          <p:cNvSpPr txBox="1"/>
          <p:nvPr/>
        </p:nvSpPr>
        <p:spPr>
          <a:xfrm>
            <a:off x="4132384" y="668215"/>
            <a:ext cx="3402623" cy="731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4" name="Google Shape;344;p17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 txBox="1"/>
          <p:nvPr/>
        </p:nvSpPr>
        <p:spPr>
          <a:xfrm>
            <a:off x="4347324" y="730603"/>
            <a:ext cx="8123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Ligne de démarcation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17"/>
          <p:cNvGrpSpPr/>
          <p:nvPr/>
        </p:nvGrpSpPr>
        <p:grpSpPr>
          <a:xfrm>
            <a:off x="0" y="2252202"/>
            <a:ext cx="11654589" cy="3871647"/>
            <a:chOff x="-47684" y="2255918"/>
            <a:chExt cx="11654589" cy="3871647"/>
          </a:xfrm>
        </p:grpSpPr>
        <p:pic>
          <p:nvPicPr>
            <p:cNvPr id="348" name="Google Shape;348;p17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1915" y="2255918"/>
              <a:ext cx="6794990" cy="3871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17"/>
            <p:cNvSpPr txBox="1"/>
            <p:nvPr/>
          </p:nvSpPr>
          <p:spPr>
            <a:xfrm>
              <a:off x="-47684" y="2912377"/>
              <a:ext cx="4780500" cy="27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42900" marR="0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Ajuster facilement la taille de chacune des pages ouvertes grâce à la ligne de démarcation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2540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Visible lorsqu’un clic est fait sur la ligne présente entre les pages ouvertes.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17"/>
          <p:cNvSpPr txBox="1"/>
          <p:nvPr/>
        </p:nvSpPr>
        <p:spPr>
          <a:xfrm>
            <a:off x="688764" y="281265"/>
            <a:ext cx="11177416" cy="111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lang="fr-F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des fenêtres </a:t>
            </a:r>
            <a:r>
              <a:rPr lang="fr-F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Windows</a:t>
            </a:r>
            <a:endParaRPr lang="fr-F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4859597" y="2252201"/>
            <a:ext cx="6794991" cy="387164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1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191771">
            <a:off x="7838373" y="4264439"/>
            <a:ext cx="1141500" cy="815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 descr="Il s’agit d’une image d’un bureau avec les ordinateurs portables et de personnes travaillant."/>
          <p:cNvSpPr/>
          <p:nvPr/>
        </p:nvSpPr>
        <p:spPr>
          <a:xfrm>
            <a:off x="0" y="1428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0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0"/>
          <p:cNvSpPr txBox="1"/>
          <p:nvPr/>
        </p:nvSpPr>
        <p:spPr>
          <a:xfrm>
            <a:off x="2890345" y="648862"/>
            <a:ext cx="62221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Ajouter l’affichage du clavier visuel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1396" y="6439948"/>
            <a:ext cx="2040603" cy="418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20"/>
          <p:cNvGrpSpPr/>
          <p:nvPr/>
        </p:nvGrpSpPr>
        <p:grpSpPr>
          <a:xfrm>
            <a:off x="238613" y="2232187"/>
            <a:ext cx="10765511" cy="3480787"/>
            <a:chOff x="457688" y="2756062"/>
            <a:chExt cx="10765511" cy="3480787"/>
          </a:xfrm>
        </p:grpSpPr>
        <p:pic>
          <p:nvPicPr>
            <p:cNvPr id="415" name="Google Shape;415;p20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4024" y="5088564"/>
              <a:ext cx="2443100" cy="587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20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248344">
              <a:off x="587850" y="5158635"/>
              <a:ext cx="1141500" cy="81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20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7951" y="2756062"/>
              <a:ext cx="2133037" cy="2922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20"/>
            <p:cNvSpPr/>
            <p:nvPr/>
          </p:nvSpPr>
          <p:spPr>
            <a:xfrm>
              <a:off x="5136040" y="3789813"/>
              <a:ext cx="2133037" cy="203021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46724" y="5173987"/>
              <a:ext cx="2276475" cy="504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20"/>
          <p:cNvSpPr txBox="1"/>
          <p:nvPr/>
        </p:nvSpPr>
        <p:spPr>
          <a:xfrm>
            <a:off x="1385740" y="177231"/>
            <a:ext cx="9838987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0"/>
          <p:cNvSpPr/>
          <p:nvPr/>
        </p:nvSpPr>
        <p:spPr>
          <a:xfrm>
            <a:off x="10461444" y="4691127"/>
            <a:ext cx="437937" cy="34211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0"/>
          <p:cNvSpPr/>
          <p:nvPr/>
        </p:nvSpPr>
        <p:spPr>
          <a:xfrm>
            <a:off x="1788000" y="5371695"/>
            <a:ext cx="354004" cy="328163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0"/>
          <p:cNvSpPr/>
          <p:nvPr/>
        </p:nvSpPr>
        <p:spPr>
          <a:xfrm>
            <a:off x="5824404" y="5357980"/>
            <a:ext cx="354004" cy="328163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0"/>
          <p:cNvSpPr/>
          <p:nvPr/>
        </p:nvSpPr>
        <p:spPr>
          <a:xfrm>
            <a:off x="9950000" y="5372215"/>
            <a:ext cx="354004" cy="328163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20"/>
          <p:cNvCxnSpPr/>
          <p:nvPr/>
        </p:nvCxnSpPr>
        <p:spPr>
          <a:xfrm>
            <a:off x="3780692" y="4778891"/>
            <a:ext cx="947297" cy="0"/>
          </a:xfrm>
          <a:prstGeom prst="straightConnector1">
            <a:avLst/>
          </a:prstGeom>
          <a:noFill/>
          <a:ln w="57150" cap="flat" cmpd="sng">
            <a:solidFill>
              <a:srgbClr val="FF0000">
                <a:alpha val="47058"/>
              </a:srgbClr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426" name="Google Shape;426;p20"/>
          <p:cNvCxnSpPr/>
          <p:nvPr/>
        </p:nvCxnSpPr>
        <p:spPr>
          <a:xfrm>
            <a:off x="7450015" y="4878537"/>
            <a:ext cx="947297" cy="0"/>
          </a:xfrm>
          <a:prstGeom prst="straightConnector1">
            <a:avLst/>
          </a:prstGeom>
          <a:noFill/>
          <a:ln w="57150" cap="flat" cmpd="sng">
            <a:solidFill>
              <a:srgbClr val="FF0000">
                <a:alpha val="47058"/>
              </a:srgbClr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427" name="Google Shape;427;p20"/>
          <p:cNvSpPr txBox="1"/>
          <p:nvPr/>
        </p:nvSpPr>
        <p:spPr>
          <a:xfrm>
            <a:off x="1035635" y="5932117"/>
            <a:ext cx="2322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Réaliser un clic droit sur la barre des tâches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0"/>
          <p:cNvSpPr txBox="1"/>
          <p:nvPr/>
        </p:nvSpPr>
        <p:spPr>
          <a:xfrm>
            <a:off x="4609478" y="5793617"/>
            <a:ext cx="27445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Sélectionner « Afficher le clavier tactile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0"/>
          <p:cNvSpPr txBox="1"/>
          <p:nvPr/>
        </p:nvSpPr>
        <p:spPr>
          <a:xfrm>
            <a:off x="8462773" y="5793617"/>
            <a:ext cx="33772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Disponibilité du clavier sur la barre des tâche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" y="0"/>
            <a:ext cx="121850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 descr="Il s’agit d’une image d’un bureau avec les ordinateurs portables et de personnes travaillant."/>
          <p:cNvSpPr/>
          <p:nvPr/>
        </p:nvSpPr>
        <p:spPr>
          <a:xfrm>
            <a:off x="0" y="1392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3564927" y="417508"/>
            <a:ext cx="7047388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 Android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512783" y="1837525"/>
            <a:ext cx="112543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quoi sert Android sur Easypitch?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920" y="2768650"/>
            <a:ext cx="2876552" cy="2876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088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" descr="Il s’agit d’une image d’un bureau avec les ordinateurs portables et de personnes travaillant."/>
          <p:cNvSpPr/>
          <p:nvPr/>
        </p:nvSpPr>
        <p:spPr>
          <a:xfrm>
            <a:off x="0" y="1428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2133600" y="472212"/>
            <a:ext cx="6222123" cy="72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"/>
          <p:cNvSpPr txBox="1"/>
          <p:nvPr/>
        </p:nvSpPr>
        <p:spPr>
          <a:xfrm>
            <a:off x="4267200" y="712185"/>
            <a:ext cx="62221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Préférence du clavier visuel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5044" y="6473628"/>
            <a:ext cx="2076956" cy="384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21"/>
          <p:cNvGrpSpPr/>
          <p:nvPr/>
        </p:nvGrpSpPr>
        <p:grpSpPr>
          <a:xfrm>
            <a:off x="159501" y="2304088"/>
            <a:ext cx="9781611" cy="4062912"/>
            <a:chOff x="335372" y="2201590"/>
            <a:chExt cx="9781611" cy="4062912"/>
          </a:xfrm>
        </p:grpSpPr>
        <p:grpSp>
          <p:nvGrpSpPr>
            <p:cNvPr id="441" name="Google Shape;441;p21"/>
            <p:cNvGrpSpPr/>
            <p:nvPr/>
          </p:nvGrpSpPr>
          <p:grpSpPr>
            <a:xfrm>
              <a:off x="340190" y="2289103"/>
              <a:ext cx="9776793" cy="3975399"/>
              <a:chOff x="658503" y="2741007"/>
              <a:chExt cx="9776793" cy="3975399"/>
            </a:xfrm>
          </p:grpSpPr>
          <p:pic>
            <p:nvPicPr>
              <p:cNvPr id="442" name="Google Shape;442;p21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0168" y="4794139"/>
                <a:ext cx="6455128" cy="19222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3" name="Google Shape;443;p21"/>
              <p:cNvPicPr preferRelativeResize="0"/>
              <p:nvPr/>
            </p:nvPicPr>
            <p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1853" y="2741007"/>
                <a:ext cx="2319577" cy="18420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4" name="Google Shape;444;p21"/>
              <p:cNvSpPr/>
              <p:nvPr/>
            </p:nvSpPr>
            <p:spPr>
              <a:xfrm>
                <a:off x="3028358" y="3269766"/>
                <a:ext cx="280800" cy="237300"/>
              </a:xfrm>
              <a:prstGeom prst="rect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1"/>
              <p:cNvSpPr txBox="1"/>
              <p:nvPr/>
            </p:nvSpPr>
            <p:spPr>
              <a:xfrm>
                <a:off x="658503" y="3470644"/>
                <a:ext cx="1032785" cy="615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Affichage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pleine page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21"/>
              <p:cNvSpPr txBox="1"/>
              <p:nvPr/>
            </p:nvSpPr>
            <p:spPr>
              <a:xfrm>
                <a:off x="5402304" y="4121135"/>
                <a:ext cx="2113166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Options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21"/>
              <p:cNvSpPr txBox="1"/>
              <p:nvPr/>
            </p:nvSpPr>
            <p:spPr>
              <a:xfrm>
                <a:off x="5378270" y="3659297"/>
                <a:ext cx="2137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Affichage fenêtre flottante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21"/>
              <p:cNvSpPr txBox="1"/>
              <p:nvPr/>
            </p:nvSpPr>
            <p:spPr>
              <a:xfrm>
                <a:off x="5402304" y="3162807"/>
                <a:ext cx="2137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Reconnaissance d’écriture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9" name="Google Shape;449;p21"/>
              <p:cNvCxnSpPr>
                <a:endCxn id="450" idx="2"/>
              </p:cNvCxnSpPr>
              <p:nvPr/>
            </p:nvCxnSpPr>
            <p:spPr>
              <a:xfrm rot="10800000">
                <a:off x="3630530" y="4583034"/>
                <a:ext cx="358500" cy="2526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C4125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451" name="Google Shape;451;p21"/>
              <p:cNvSpPr/>
              <p:nvPr/>
            </p:nvSpPr>
            <p:spPr>
              <a:xfrm>
                <a:off x="3968321" y="4797305"/>
                <a:ext cx="280800" cy="284100"/>
              </a:xfrm>
              <a:prstGeom prst="rect">
                <a:avLst/>
              </a:prstGeom>
              <a:noFill/>
              <a:ln w="28575" cap="flat" cmpd="sng">
                <a:solidFill>
                  <a:srgbClr val="CC41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2" name="Google Shape;452;p21"/>
            <p:cNvSpPr/>
            <p:nvPr/>
          </p:nvSpPr>
          <p:spPr>
            <a:xfrm>
              <a:off x="2648108" y="2341856"/>
              <a:ext cx="289606" cy="307676"/>
            </a:xfrm>
            <a:prstGeom prst="rect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1"/>
            <p:cNvSpPr txBox="1"/>
            <p:nvPr/>
          </p:nvSpPr>
          <p:spPr>
            <a:xfrm>
              <a:off x="335372" y="2201590"/>
              <a:ext cx="1469249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Cortana, assistance vocal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21"/>
          <p:cNvSpPr txBox="1"/>
          <p:nvPr/>
        </p:nvSpPr>
        <p:spPr>
          <a:xfrm>
            <a:off x="1713171" y="136706"/>
            <a:ext cx="9371596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1"/>
          <p:cNvSpPr/>
          <p:nvPr/>
        </p:nvSpPr>
        <p:spPr>
          <a:xfrm>
            <a:off x="1976557" y="2391601"/>
            <a:ext cx="2319577" cy="184202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1"/>
          <p:cNvSpPr/>
          <p:nvPr/>
        </p:nvSpPr>
        <p:spPr>
          <a:xfrm>
            <a:off x="3458481" y="4444733"/>
            <a:ext cx="6491519" cy="194105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/>
          <p:nvPr/>
        </p:nvSpPr>
        <p:spPr>
          <a:xfrm>
            <a:off x="3882036" y="2904518"/>
            <a:ext cx="280800" cy="2373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7" name="Google Shape;457;p21"/>
          <p:cNvCxnSpPr/>
          <p:nvPr/>
        </p:nvCxnSpPr>
        <p:spPr>
          <a:xfrm rot="10800000">
            <a:off x="4263274" y="3048153"/>
            <a:ext cx="57033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8" name="Google Shape;458;p21"/>
          <p:cNvSpPr/>
          <p:nvPr/>
        </p:nvSpPr>
        <p:spPr>
          <a:xfrm>
            <a:off x="2557333" y="3857017"/>
            <a:ext cx="280800" cy="2373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21"/>
          <p:cNvCxnSpPr/>
          <p:nvPr/>
        </p:nvCxnSpPr>
        <p:spPr>
          <a:xfrm rot="10800000">
            <a:off x="2850053" y="3981111"/>
            <a:ext cx="198355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0" name="Google Shape;460;p21"/>
          <p:cNvCxnSpPr/>
          <p:nvPr/>
        </p:nvCxnSpPr>
        <p:spPr>
          <a:xfrm flipH="1">
            <a:off x="2964242" y="3509991"/>
            <a:ext cx="1928732" cy="672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1" name="Google Shape;461;p21"/>
          <p:cNvCxnSpPr/>
          <p:nvPr/>
        </p:nvCxnSpPr>
        <p:spPr>
          <a:xfrm>
            <a:off x="1491080" y="3516713"/>
            <a:ext cx="589736" cy="156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2" name="Google Shape;462;p21"/>
          <p:cNvSpPr/>
          <p:nvPr/>
        </p:nvSpPr>
        <p:spPr>
          <a:xfrm>
            <a:off x="2103066" y="3385163"/>
            <a:ext cx="280800" cy="2373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3" name="Google Shape;463;p21"/>
          <p:cNvCxnSpPr/>
          <p:nvPr/>
        </p:nvCxnSpPr>
        <p:spPr>
          <a:xfrm>
            <a:off x="1549560" y="2607193"/>
            <a:ext cx="531256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4" name="Google Shape;464;p21"/>
          <p:cNvCxnSpPr/>
          <p:nvPr/>
        </p:nvCxnSpPr>
        <p:spPr>
          <a:xfrm rot="10800000" flipH="1">
            <a:off x="1502519" y="3040356"/>
            <a:ext cx="1016509" cy="759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5" name="Google Shape;465;p21"/>
          <p:cNvSpPr txBox="1"/>
          <p:nvPr/>
        </p:nvSpPr>
        <p:spPr>
          <a:xfrm>
            <a:off x="159501" y="2827966"/>
            <a:ext cx="134966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Clavier réduit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2" descr="Il s’agit d’une image d’un bureau avec les ordinateurs portables et de personnes travaillant."/>
          <p:cNvSpPr/>
          <p:nvPr/>
        </p:nvSpPr>
        <p:spPr>
          <a:xfrm>
            <a:off x="0" y="117158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2"/>
          <p:cNvSpPr txBox="1"/>
          <p:nvPr/>
        </p:nvSpPr>
        <p:spPr>
          <a:xfrm>
            <a:off x="1923393" y="451945"/>
            <a:ext cx="5843752" cy="71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3" name="Google Shape;473;p22"/>
          <p:cNvSpPr txBox="1"/>
          <p:nvPr/>
        </p:nvSpPr>
        <p:spPr>
          <a:xfrm>
            <a:off x="2334680" y="3597974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3836276" y="659719"/>
            <a:ext cx="62221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espace du clavier tactile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22"/>
          <p:cNvGrpSpPr/>
          <p:nvPr/>
        </p:nvGrpSpPr>
        <p:grpSpPr>
          <a:xfrm>
            <a:off x="1408385" y="1576541"/>
            <a:ext cx="8765044" cy="4790459"/>
            <a:chOff x="2458852" y="1727239"/>
            <a:chExt cx="7854381" cy="4234516"/>
          </a:xfrm>
        </p:grpSpPr>
        <p:pic>
          <p:nvPicPr>
            <p:cNvPr id="477" name="Google Shape;477;p22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8853" y="1805001"/>
              <a:ext cx="4241124" cy="37335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8" name="Google Shape;478;p22"/>
            <p:cNvGrpSpPr/>
            <p:nvPr/>
          </p:nvGrpSpPr>
          <p:grpSpPr>
            <a:xfrm>
              <a:off x="2458852" y="1727239"/>
              <a:ext cx="7854381" cy="4234516"/>
              <a:chOff x="2458852" y="1727239"/>
              <a:chExt cx="7854381" cy="4234516"/>
            </a:xfrm>
          </p:grpSpPr>
          <p:grpSp>
            <p:nvGrpSpPr>
              <p:cNvPr id="479" name="Google Shape;479;p22"/>
              <p:cNvGrpSpPr/>
              <p:nvPr/>
            </p:nvGrpSpPr>
            <p:grpSpPr>
              <a:xfrm>
                <a:off x="3624286" y="4492666"/>
                <a:ext cx="6688947" cy="1469089"/>
                <a:chOff x="3894874" y="5542396"/>
                <a:chExt cx="6688947" cy="1469089"/>
              </a:xfrm>
            </p:grpSpPr>
            <p:sp>
              <p:nvSpPr>
                <p:cNvPr id="480" name="Google Shape;480;p22"/>
                <p:cNvSpPr txBox="1"/>
                <p:nvPr/>
              </p:nvSpPr>
              <p:spPr>
                <a:xfrm>
                  <a:off x="7244221" y="5542396"/>
                  <a:ext cx="3339600" cy="1469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fr-FR" sz="24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À cocher pour faire fonctionner</a:t>
                  </a:r>
                  <a:endParaRPr sz="24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fr-FR" sz="24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le clavier tactile comme avec une tablette</a:t>
                  </a:r>
                  <a:endParaRPr sz="24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81" name="Google Shape;481;p22"/>
                <p:cNvCxnSpPr/>
                <p:nvPr/>
              </p:nvCxnSpPr>
              <p:spPr>
                <a:xfrm rot="10800000">
                  <a:off x="3894874" y="6369427"/>
                  <a:ext cx="3075690" cy="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482" name="Google Shape;482;p22"/>
              <p:cNvSpPr/>
              <p:nvPr/>
            </p:nvSpPr>
            <p:spPr>
              <a:xfrm>
                <a:off x="2458852" y="1727239"/>
                <a:ext cx="4241124" cy="3811318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3" name="Google Shape;483;p22"/>
          <p:cNvSpPr txBox="1"/>
          <p:nvPr/>
        </p:nvSpPr>
        <p:spPr>
          <a:xfrm>
            <a:off x="1878587" y="117158"/>
            <a:ext cx="9318148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 descr="Il s’agit d’une image d’un bureau avec les ordinateurs portables et de personnes travaillant."/>
          <p:cNvSpPr/>
          <p:nvPr/>
        </p:nvSpPr>
        <p:spPr>
          <a:xfrm>
            <a:off x="0" y="1428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9"/>
          <p:cNvSpPr txBox="1"/>
          <p:nvPr/>
        </p:nvSpPr>
        <p:spPr>
          <a:xfrm>
            <a:off x="1754257" y="760498"/>
            <a:ext cx="98944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automatique du clavier / Saisie clavier reconnaissance d’écriture</a:t>
            </a:r>
          </a:p>
        </p:txBody>
      </p:sp>
      <p:pic>
        <p:nvPicPr>
          <p:cNvPr id="393" name="Google Shape;393;p1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19"/>
          <p:cNvGrpSpPr/>
          <p:nvPr/>
        </p:nvGrpSpPr>
        <p:grpSpPr>
          <a:xfrm>
            <a:off x="206526" y="2165845"/>
            <a:ext cx="11778950" cy="4028827"/>
            <a:chOff x="257475" y="2855428"/>
            <a:chExt cx="11778950" cy="4028827"/>
          </a:xfrm>
        </p:grpSpPr>
        <p:pic>
          <p:nvPicPr>
            <p:cNvPr id="395" name="Google Shape;395;p19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700" y="3866656"/>
              <a:ext cx="5233268" cy="727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26200" y="2855428"/>
              <a:ext cx="5610225" cy="36385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7" name="Google Shape;397;p19"/>
            <p:cNvCxnSpPr>
              <a:cxnSpLocks/>
              <a:stCxn id="401" idx="0"/>
            </p:cNvCxnSpPr>
            <p:nvPr/>
          </p:nvCxnSpPr>
          <p:spPr>
            <a:xfrm flipV="1">
              <a:off x="1864317" y="4782606"/>
              <a:ext cx="0" cy="51534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99" name="Google Shape;399;p19"/>
            <p:cNvCxnSpPr/>
            <p:nvPr/>
          </p:nvCxnSpPr>
          <p:spPr>
            <a:xfrm rot="10800000" flipH="1">
              <a:off x="5638200" y="5974925"/>
              <a:ext cx="915600" cy="99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00" name="Google Shape;400;p19"/>
            <p:cNvSpPr txBox="1"/>
            <p:nvPr/>
          </p:nvSpPr>
          <p:spPr>
            <a:xfrm>
              <a:off x="3251351" y="5868623"/>
              <a:ext cx="2540977" cy="1015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Cocher pour permettre l’activation de l’écriture manuscrite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9"/>
            <p:cNvSpPr txBox="1"/>
            <p:nvPr/>
          </p:nvSpPr>
          <p:spPr>
            <a:xfrm>
              <a:off x="257475" y="5297950"/>
              <a:ext cx="3213684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Activer automatiquement l’affichage du clavier tactile 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" name="Google Shape;402;p19"/>
          <p:cNvSpPr txBox="1"/>
          <p:nvPr/>
        </p:nvSpPr>
        <p:spPr>
          <a:xfrm>
            <a:off x="1618577" y="168357"/>
            <a:ext cx="9484852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9"/>
          <p:cNvSpPr/>
          <p:nvPr/>
        </p:nvSpPr>
        <p:spPr>
          <a:xfrm>
            <a:off x="6375249" y="2091441"/>
            <a:ext cx="5610225" cy="363854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/>
          <p:nvPr/>
        </p:nvSpPr>
        <p:spPr>
          <a:xfrm>
            <a:off x="968749" y="3090186"/>
            <a:ext cx="4532560" cy="86724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 descr="Il s’agit d’une image d’un bureau avec les ordinateurs portables et de personnes travaillant."/>
          <p:cNvSpPr/>
          <p:nvPr/>
        </p:nvSpPr>
        <p:spPr>
          <a:xfrm>
            <a:off x="0" y="1428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1574927" y="167621"/>
            <a:ext cx="9455515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8"/>
          <p:cNvSpPr txBox="1"/>
          <p:nvPr/>
        </p:nvSpPr>
        <p:spPr>
          <a:xfrm>
            <a:off x="4016706" y="822871"/>
            <a:ext cx="62221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Ink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8"/>
          <p:cNvSpPr txBox="1"/>
          <p:nvPr/>
        </p:nvSpPr>
        <p:spPr>
          <a:xfrm>
            <a:off x="724838" y="1480657"/>
            <a:ext cx="78526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est nécessaire d’avoir un compte Microsoft Office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18"/>
          <p:cNvGrpSpPr/>
          <p:nvPr/>
        </p:nvGrpSpPr>
        <p:grpSpPr>
          <a:xfrm>
            <a:off x="-3739" y="2045890"/>
            <a:ext cx="9953739" cy="3944893"/>
            <a:chOff x="-3739" y="2045890"/>
            <a:chExt cx="9953739" cy="3944893"/>
          </a:xfrm>
        </p:grpSpPr>
        <p:cxnSp>
          <p:nvCxnSpPr>
            <p:cNvPr id="364" name="Google Shape;364;p18"/>
            <p:cNvCxnSpPr/>
            <p:nvPr/>
          </p:nvCxnSpPr>
          <p:spPr>
            <a:xfrm>
              <a:off x="3085377" y="5072983"/>
              <a:ext cx="839259" cy="723"/>
            </a:xfrm>
            <a:prstGeom prst="straightConnector1">
              <a:avLst/>
            </a:prstGeom>
            <a:noFill/>
            <a:ln w="57150" cap="flat" cmpd="sng">
              <a:solidFill>
                <a:srgbClr val="FF0000">
                  <a:alpha val="44313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grpSp>
          <p:nvGrpSpPr>
            <p:cNvPr id="365" name="Google Shape;365;p18"/>
            <p:cNvGrpSpPr/>
            <p:nvPr/>
          </p:nvGrpSpPr>
          <p:grpSpPr>
            <a:xfrm>
              <a:off x="-3739" y="2045890"/>
              <a:ext cx="9953739" cy="3944893"/>
              <a:chOff x="38066" y="2010532"/>
              <a:chExt cx="9953739" cy="3944893"/>
            </a:xfrm>
          </p:grpSpPr>
          <p:grpSp>
            <p:nvGrpSpPr>
              <p:cNvPr id="366" name="Google Shape;366;p18"/>
              <p:cNvGrpSpPr/>
              <p:nvPr/>
            </p:nvGrpSpPr>
            <p:grpSpPr>
              <a:xfrm>
                <a:off x="346745" y="2010532"/>
                <a:ext cx="9645060" cy="3299369"/>
                <a:chOff x="-2230824" y="2092346"/>
                <a:chExt cx="9645060" cy="3299369"/>
              </a:xfrm>
            </p:grpSpPr>
            <p:grpSp>
              <p:nvGrpSpPr>
                <p:cNvPr id="367" name="Google Shape;367;p18"/>
                <p:cNvGrpSpPr/>
                <p:nvPr/>
              </p:nvGrpSpPr>
              <p:grpSpPr>
                <a:xfrm>
                  <a:off x="-2230824" y="3008679"/>
                  <a:ext cx="9645060" cy="2383036"/>
                  <a:chOff x="-2256082" y="3392484"/>
                  <a:chExt cx="9645060" cy="2383036"/>
                </a:xfrm>
              </p:grpSpPr>
              <p:pic>
                <p:nvPicPr>
                  <p:cNvPr id="368" name="Google Shape;368;p18"/>
                  <p:cNvPicPr preferRelativeResize="0"/>
                  <p:nvPr/>
                </p:nvPicPr>
                <p:blipFill rotWithShape="1">
                  <a:blip r:embed="rId4" cstate="email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838447" y="3392484"/>
                    <a:ext cx="1739477" cy="236109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9" name="Google Shape;369;p18"/>
                  <p:cNvPicPr preferRelativeResize="0"/>
                  <p:nvPr/>
                </p:nvPicPr>
                <p:blipFill rotWithShape="1">
                  <a:blip r:embed="rId5" cstate="email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-2256082" y="5220182"/>
                    <a:ext cx="2443100" cy="533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70" name="Google Shape;370;p18"/>
                  <p:cNvSpPr/>
                  <p:nvPr/>
                </p:nvSpPr>
                <p:spPr>
                  <a:xfrm>
                    <a:off x="1854462" y="4046506"/>
                    <a:ext cx="1739478" cy="237900"/>
                  </a:xfrm>
                  <a:prstGeom prst="rect">
                    <a:avLst/>
                  </a:prstGeom>
                  <a:noFill/>
                  <a:ln w="2857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371" name="Google Shape;371;p18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5293478" y="5261170"/>
                    <a:ext cx="2095500" cy="514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72" name="Google Shape;372;p18"/>
                  <p:cNvSpPr/>
                  <p:nvPr/>
                </p:nvSpPr>
                <p:spPr>
                  <a:xfrm>
                    <a:off x="6893877" y="5287514"/>
                    <a:ext cx="433911" cy="461666"/>
                  </a:xfrm>
                  <a:prstGeom prst="rect">
                    <a:avLst/>
                  </a:prstGeom>
                  <a:noFill/>
                  <a:ln w="2857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373" name="Google Shape;373;p18"/>
                <p:cNvPicPr preferRelativeResize="0"/>
                <p:nvPr/>
              </p:nvPicPr>
              <p:blipFill rotWithShape="1">
                <a:blip r:embed="rId7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453" r="-636"/>
                <a:stretch/>
              </p:blipFill>
              <p:spPr>
                <a:xfrm>
                  <a:off x="-1486048" y="2092346"/>
                  <a:ext cx="5563044" cy="237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74" name="Google Shape;374;p18"/>
              <p:cNvSpPr/>
              <p:nvPr/>
            </p:nvSpPr>
            <p:spPr>
              <a:xfrm>
                <a:off x="1411611" y="5344062"/>
                <a:ext cx="354004" cy="328163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5" name="Google Shape;375;p18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777409">
                <a:off x="154088" y="4952421"/>
                <a:ext cx="1141500" cy="7712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6" name="Google Shape;376;p18"/>
              <p:cNvSpPr/>
              <p:nvPr/>
            </p:nvSpPr>
            <p:spPr>
              <a:xfrm>
                <a:off x="5045522" y="5336116"/>
                <a:ext cx="326333" cy="328163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8"/>
              <p:cNvSpPr/>
              <p:nvPr/>
            </p:nvSpPr>
            <p:spPr>
              <a:xfrm>
                <a:off x="5369218" y="2034985"/>
                <a:ext cx="123092" cy="197259"/>
              </a:xfrm>
              <a:prstGeom prst="rect">
                <a:avLst/>
              </a:prstGeom>
              <a:solidFill>
                <a:srgbClr val="1460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8"/>
              <p:cNvSpPr/>
              <p:nvPr/>
            </p:nvSpPr>
            <p:spPr>
              <a:xfrm>
                <a:off x="8841141" y="5336116"/>
                <a:ext cx="354004" cy="328163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9" name="Google Shape;379;p18"/>
            <p:cNvCxnSpPr/>
            <p:nvPr/>
          </p:nvCxnSpPr>
          <p:spPr>
            <a:xfrm>
              <a:off x="6399211" y="5042833"/>
              <a:ext cx="839259" cy="723"/>
            </a:xfrm>
            <a:prstGeom prst="straightConnector1">
              <a:avLst/>
            </a:prstGeom>
            <a:noFill/>
            <a:ln w="57150" cap="flat" cmpd="sng">
              <a:solidFill>
                <a:srgbClr val="FF0000">
                  <a:alpha val="44313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</p:grpSp>
      <p:cxnSp>
        <p:nvCxnSpPr>
          <p:cNvPr id="380" name="Google Shape;380;p18"/>
          <p:cNvCxnSpPr/>
          <p:nvPr/>
        </p:nvCxnSpPr>
        <p:spPr>
          <a:xfrm rot="10800000">
            <a:off x="6972258" y="2158990"/>
            <a:ext cx="941753" cy="5850"/>
          </a:xfrm>
          <a:prstGeom prst="straightConnector1">
            <a:avLst/>
          </a:prstGeom>
          <a:noFill/>
          <a:ln w="57150" cap="flat" cmpd="sng">
            <a:solidFill>
              <a:srgbClr val="FF0000">
                <a:alpha val="44313"/>
              </a:srgbClr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81" name="Google Shape;381;p18"/>
          <p:cNvSpPr txBox="1"/>
          <p:nvPr/>
        </p:nvSpPr>
        <p:spPr>
          <a:xfrm>
            <a:off x="8033938" y="2001667"/>
            <a:ext cx="2322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 des tâches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304940" y="6001348"/>
            <a:ext cx="2322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Réaliser un clic droit sur la barre des tâches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8"/>
          <p:cNvSpPr txBox="1"/>
          <p:nvPr/>
        </p:nvSpPr>
        <p:spPr>
          <a:xfrm>
            <a:off x="4016706" y="5862848"/>
            <a:ext cx="27445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Sélectionner « Afficher le bouton Espace de travail Windows Ink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8"/>
          <p:cNvSpPr txBox="1"/>
          <p:nvPr/>
        </p:nvSpPr>
        <p:spPr>
          <a:xfrm>
            <a:off x="7653197" y="5809703"/>
            <a:ext cx="33772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Disponibilité du bouton sur la barre des tâche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 descr="Il s’agit d’une image d’un bureau avec les ordinateurs portables et de personnes travaillant."/>
          <p:cNvSpPr/>
          <p:nvPr/>
        </p:nvSpPr>
        <p:spPr>
          <a:xfrm>
            <a:off x="0" y="1428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1470566" y="194649"/>
            <a:ext cx="9455515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8"/>
          <p:cNvSpPr txBox="1"/>
          <p:nvPr/>
        </p:nvSpPr>
        <p:spPr>
          <a:xfrm>
            <a:off x="3140765" y="824486"/>
            <a:ext cx="11325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Ink -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Tableau blanc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62;p18">
            <a:extLst>
              <a:ext uri="{FF2B5EF4-FFF2-40B4-BE49-F238E27FC236}">
                <a16:creationId xmlns:a16="http://schemas.microsoft.com/office/drawing/2014/main" xmlns="" id="{7B260BDB-B3F7-4C46-9875-D531233C3DC8}"/>
              </a:ext>
            </a:extLst>
          </p:cNvPr>
          <p:cNvSpPr txBox="1"/>
          <p:nvPr/>
        </p:nvSpPr>
        <p:spPr>
          <a:xfrm>
            <a:off x="183874" y="1480657"/>
            <a:ext cx="120081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Depuis l’affichage de Windows Ink sur notre barre de tâches, nous avons accès au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Tableau blanc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à la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Capture d’écran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015997C-3AD8-4B5C-9A25-44E1729DB205}"/>
              </a:ext>
            </a:extLst>
          </p:cNvPr>
          <p:cNvGrpSpPr/>
          <p:nvPr/>
        </p:nvGrpSpPr>
        <p:grpSpPr>
          <a:xfrm>
            <a:off x="249376" y="1967716"/>
            <a:ext cx="11693247" cy="4023338"/>
            <a:chOff x="341866" y="1902162"/>
            <a:chExt cx="11693247" cy="402333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B4810277-5899-447E-B732-87B24B770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7861" y="2203296"/>
              <a:ext cx="6617252" cy="3722204"/>
            </a:xfrm>
            <a:prstGeom prst="rect">
              <a:avLst/>
            </a:prstGeom>
          </p:spPr>
        </p:pic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xmlns="" id="{73B2CEB9-5547-4FAD-ABF1-FA2ACAB5690F}"/>
                </a:ext>
              </a:extLst>
            </p:cNvPr>
            <p:cNvGrpSpPr/>
            <p:nvPr/>
          </p:nvGrpSpPr>
          <p:grpSpPr>
            <a:xfrm>
              <a:off x="341866" y="1902162"/>
              <a:ext cx="8677898" cy="2664613"/>
              <a:chOff x="341866" y="1902162"/>
              <a:chExt cx="8677898" cy="2664613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xmlns="" id="{33AA16E1-A7A5-48A4-86DB-2810C94B1130}"/>
                  </a:ext>
                </a:extLst>
              </p:cNvPr>
              <p:cNvGrpSpPr/>
              <p:nvPr/>
            </p:nvGrpSpPr>
            <p:grpSpPr>
              <a:xfrm>
                <a:off x="1152422" y="2447894"/>
                <a:ext cx="446870" cy="347870"/>
                <a:chOff x="2293973" y="5100523"/>
                <a:chExt cx="446870" cy="347870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xmlns="" id="{335A218B-BF25-460C-B56E-CAE818947BF4}"/>
                    </a:ext>
                  </a:extLst>
                </p:cNvPr>
                <p:cNvSpPr/>
                <p:nvPr/>
              </p:nvSpPr>
              <p:spPr>
                <a:xfrm>
                  <a:off x="2293973" y="5100523"/>
                  <a:ext cx="337930" cy="347870"/>
                </a:xfrm>
                <a:prstGeom prst="ellipse">
                  <a:avLst/>
                </a:prstGeom>
                <a:solidFill>
                  <a:srgbClr val="FF7C80">
                    <a:alpha val="6313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 dirty="0"/>
                </a:p>
              </p:txBody>
            </p:sp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xmlns="" id="{12236118-23BA-4219-9B4E-2BDE5C8CE3D2}"/>
                    </a:ext>
                  </a:extLst>
                </p:cNvPr>
                <p:cNvSpPr txBox="1"/>
                <p:nvPr/>
              </p:nvSpPr>
              <p:spPr>
                <a:xfrm>
                  <a:off x="2323399" y="5120569"/>
                  <a:ext cx="41744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xmlns="" id="{84BC5206-35D2-44CA-B5B4-642D9F22306C}"/>
                  </a:ext>
                </a:extLst>
              </p:cNvPr>
              <p:cNvGrpSpPr/>
              <p:nvPr/>
            </p:nvGrpSpPr>
            <p:grpSpPr>
              <a:xfrm>
                <a:off x="8587404" y="1902162"/>
                <a:ext cx="432360" cy="347870"/>
                <a:chOff x="3819310" y="5203408"/>
                <a:chExt cx="432360" cy="347870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xmlns="" id="{9F80224C-BA68-4076-9E09-409311DAC721}"/>
                    </a:ext>
                  </a:extLst>
                </p:cNvPr>
                <p:cNvSpPr/>
                <p:nvPr/>
              </p:nvSpPr>
              <p:spPr>
                <a:xfrm>
                  <a:off x="3819310" y="5203408"/>
                  <a:ext cx="337930" cy="347870"/>
                </a:xfrm>
                <a:prstGeom prst="ellipse">
                  <a:avLst/>
                </a:prstGeom>
                <a:solidFill>
                  <a:srgbClr val="FF7C80">
                    <a:alpha val="6313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 dirty="0"/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xmlns="" id="{48167815-7ECC-4598-87D3-0B9D7D967E08}"/>
                    </a:ext>
                  </a:extLst>
                </p:cNvPr>
                <p:cNvSpPr txBox="1"/>
                <p:nvPr/>
              </p:nvSpPr>
              <p:spPr>
                <a:xfrm>
                  <a:off x="3834226" y="5223454"/>
                  <a:ext cx="41744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xmlns="" id="{9E497746-AC33-4850-A73A-750702BB8D79}"/>
                  </a:ext>
                </a:extLst>
              </p:cNvPr>
              <p:cNvGrpSpPr/>
              <p:nvPr/>
            </p:nvGrpSpPr>
            <p:grpSpPr>
              <a:xfrm>
                <a:off x="341866" y="2932046"/>
                <a:ext cx="4722122" cy="1634729"/>
                <a:chOff x="341866" y="2932046"/>
                <a:chExt cx="4722122" cy="1634729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xmlns="" id="{85337B5B-DBEB-491A-AFB5-8E6B2D91E07D}"/>
                    </a:ext>
                  </a:extLst>
                </p:cNvPr>
                <p:cNvGrpSpPr/>
                <p:nvPr/>
              </p:nvGrpSpPr>
              <p:grpSpPr>
                <a:xfrm>
                  <a:off x="341866" y="2932046"/>
                  <a:ext cx="4722122" cy="1123120"/>
                  <a:chOff x="610221" y="1878496"/>
                  <a:chExt cx="5061087" cy="1242645"/>
                </a:xfrm>
              </p:grpSpPr>
              <p:grpSp>
                <p:nvGrpSpPr>
                  <p:cNvPr id="6" name="Groupe 5">
                    <a:extLst>
                      <a:ext uri="{FF2B5EF4-FFF2-40B4-BE49-F238E27FC236}">
                        <a16:creationId xmlns:a16="http://schemas.microsoft.com/office/drawing/2014/main" xmlns="" id="{E7E7CDEC-3862-4BC0-BE60-38BE9FEFEE91}"/>
                      </a:ext>
                    </a:extLst>
                  </p:cNvPr>
                  <p:cNvGrpSpPr/>
                  <p:nvPr/>
                </p:nvGrpSpPr>
                <p:grpSpPr>
                  <a:xfrm>
                    <a:off x="610222" y="1967716"/>
                    <a:ext cx="5061086" cy="1153425"/>
                    <a:chOff x="1227482" y="2385867"/>
                    <a:chExt cx="5061086" cy="1153425"/>
                  </a:xfrm>
                </p:grpSpPr>
                <p:pic>
                  <p:nvPicPr>
                    <p:cNvPr id="3" name="Image 2">
                      <a:extLst>
                        <a:ext uri="{FF2B5EF4-FFF2-40B4-BE49-F238E27FC236}">
                          <a16:creationId xmlns:a16="http://schemas.microsoft.com/office/drawing/2014/main" xmlns="" id="{01D3BE2A-61B0-4A4A-8088-6AD5E3A508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-1783" b="-5090"/>
                    <a:stretch/>
                  </p:blipFill>
                  <p:spPr>
                    <a:xfrm>
                      <a:off x="1227482" y="2385867"/>
                      <a:ext cx="5061086" cy="11534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" name="Rectangle 3">
                      <a:extLst>
                        <a:ext uri="{FF2B5EF4-FFF2-40B4-BE49-F238E27FC236}">
                          <a16:creationId xmlns:a16="http://schemas.microsoft.com/office/drawing/2014/main" xmlns="" id="{175A16B1-90C0-48E0-A82A-915C3665A5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8817" y="2951922"/>
                      <a:ext cx="541683" cy="566530"/>
                    </a:xfrm>
                    <a:prstGeom prst="rect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xmlns="" id="{5F4ED9EC-DE30-47C0-9F00-4DF732DFDB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482" y="2917135"/>
                      <a:ext cx="2216426" cy="566530"/>
                    </a:xfrm>
                    <a:prstGeom prst="rect">
                      <a:avLst/>
                    </a:prstGeom>
                    <a:solidFill>
                      <a:srgbClr val="1A284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xmlns="" id="{2287F453-F505-4960-8850-1C4DA4EB9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7031" y="2917135"/>
                      <a:ext cx="1528970" cy="511865"/>
                    </a:xfrm>
                    <a:prstGeom prst="rect">
                      <a:avLst/>
                    </a:prstGeom>
                    <a:solidFill>
                      <a:srgbClr val="1A284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xmlns="" id="{E77334B5-7619-4902-B2DC-C51B985620F4}"/>
                      </a:ext>
                    </a:extLst>
                  </p:cNvPr>
                  <p:cNvSpPr/>
                  <p:nvPr/>
                </p:nvSpPr>
                <p:spPr>
                  <a:xfrm>
                    <a:off x="610221" y="1878496"/>
                    <a:ext cx="1814927" cy="690769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3" name="Ellipse 12">
                  <a:extLst>
                    <a:ext uri="{FF2B5EF4-FFF2-40B4-BE49-F238E27FC236}">
                      <a16:creationId xmlns:a16="http://schemas.microsoft.com/office/drawing/2014/main" xmlns="" id="{66453FE9-C197-4D12-B715-361B8A0709E6}"/>
                    </a:ext>
                  </a:extLst>
                </p:cNvPr>
                <p:cNvSpPr/>
                <p:nvPr/>
              </p:nvSpPr>
              <p:spPr>
                <a:xfrm>
                  <a:off x="2507496" y="4218905"/>
                  <a:ext cx="337930" cy="347870"/>
                </a:xfrm>
                <a:prstGeom prst="ellipse">
                  <a:avLst/>
                </a:prstGeom>
                <a:solidFill>
                  <a:srgbClr val="FF7C80">
                    <a:alpha val="6313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 dirty="0"/>
                </a:p>
              </p:txBody>
            </p:sp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xmlns="" id="{F0876DCC-D581-4101-A8A3-D98205ED5BCC}"/>
                    </a:ext>
                  </a:extLst>
                </p:cNvPr>
                <p:cNvSpPr txBox="1"/>
                <p:nvPr/>
              </p:nvSpPr>
              <p:spPr>
                <a:xfrm>
                  <a:off x="2531441" y="4229632"/>
                  <a:ext cx="41744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</p:grpSp>
      <p:sp>
        <p:nvSpPr>
          <p:cNvPr id="58" name="Google Shape;362;p18">
            <a:extLst>
              <a:ext uri="{FF2B5EF4-FFF2-40B4-BE49-F238E27FC236}">
                <a16:creationId xmlns:a16="http://schemas.microsoft.com/office/drawing/2014/main" xmlns="" id="{53C6959B-AFF0-428B-A25F-333D3EF7B093}"/>
              </a:ext>
            </a:extLst>
          </p:cNvPr>
          <p:cNvSpPr txBox="1"/>
          <p:nvPr/>
        </p:nvSpPr>
        <p:spPr>
          <a:xfrm>
            <a:off x="6039" y="4620604"/>
            <a:ext cx="6269452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barre d’outils vous permet :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fr-FR" b="1" dirty="0">
              <a:ea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-  Choix du stylo (taille, couleurs, surligneur)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0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-  Gomme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- Règle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- Sélection par lasso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- Annuler / Rétablir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fr-FR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966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 descr="Il s’agit d’une image d’un bureau avec les ordinateurs portables et de personnes travaillant."/>
          <p:cNvSpPr/>
          <p:nvPr/>
        </p:nvSpPr>
        <p:spPr>
          <a:xfrm>
            <a:off x="0" y="1428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1470566" y="194649"/>
            <a:ext cx="9455515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Personnalisation de la barre des tâches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8"/>
          <p:cNvSpPr txBox="1"/>
          <p:nvPr/>
        </p:nvSpPr>
        <p:spPr>
          <a:xfrm>
            <a:off x="3140765" y="824486"/>
            <a:ext cx="11325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Affichage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Ink – Capture d’écran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62;p18">
            <a:extLst>
              <a:ext uri="{FF2B5EF4-FFF2-40B4-BE49-F238E27FC236}">
                <a16:creationId xmlns:a16="http://schemas.microsoft.com/office/drawing/2014/main" xmlns="" id="{7B260BDB-B3F7-4C46-9875-D531233C3DC8}"/>
              </a:ext>
            </a:extLst>
          </p:cNvPr>
          <p:cNvSpPr txBox="1"/>
          <p:nvPr/>
        </p:nvSpPr>
        <p:spPr>
          <a:xfrm>
            <a:off x="15828" y="1460058"/>
            <a:ext cx="120081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capture d’écran de Windows Ink  permet de capturer la page ou l’espace de travail actif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84BC5206-35D2-44CA-B5B4-642D9F22306C}"/>
              </a:ext>
            </a:extLst>
          </p:cNvPr>
          <p:cNvGrpSpPr/>
          <p:nvPr/>
        </p:nvGrpSpPr>
        <p:grpSpPr>
          <a:xfrm>
            <a:off x="8554549" y="1881232"/>
            <a:ext cx="432360" cy="347870"/>
            <a:chOff x="3819310" y="5203408"/>
            <a:chExt cx="432360" cy="34787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xmlns="" id="{9F80224C-BA68-4076-9E09-409311DAC721}"/>
                </a:ext>
              </a:extLst>
            </p:cNvPr>
            <p:cNvSpPr/>
            <p:nvPr/>
          </p:nvSpPr>
          <p:spPr>
            <a:xfrm>
              <a:off x="3819310" y="5203408"/>
              <a:ext cx="337930" cy="347870"/>
            </a:xfrm>
            <a:prstGeom prst="ellipse">
              <a:avLst/>
            </a:prstGeom>
            <a:solidFill>
              <a:srgbClr val="FF7C80">
                <a:alpha val="6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xmlns="" id="{48167815-7ECC-4598-87D3-0B9D7D967E08}"/>
                </a:ext>
              </a:extLst>
            </p:cNvPr>
            <p:cNvSpPr txBox="1"/>
            <p:nvPr/>
          </p:nvSpPr>
          <p:spPr>
            <a:xfrm>
              <a:off x="3834226" y="5223454"/>
              <a:ext cx="417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80760906-5F00-417B-9D38-5E90E7A33DCF}"/>
              </a:ext>
            </a:extLst>
          </p:cNvPr>
          <p:cNvGrpSpPr/>
          <p:nvPr/>
        </p:nvGrpSpPr>
        <p:grpSpPr>
          <a:xfrm>
            <a:off x="368647" y="2634502"/>
            <a:ext cx="4722121" cy="2085838"/>
            <a:chOff x="309012" y="2385457"/>
            <a:chExt cx="4722121" cy="2085838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xmlns="" id="{33AA16E1-A7A5-48A4-86DB-2810C94B1130}"/>
                </a:ext>
              </a:extLst>
            </p:cNvPr>
            <p:cNvGrpSpPr/>
            <p:nvPr/>
          </p:nvGrpSpPr>
          <p:grpSpPr>
            <a:xfrm>
              <a:off x="3352559" y="2385457"/>
              <a:ext cx="461183" cy="347870"/>
              <a:chOff x="4526965" y="5133566"/>
              <a:chExt cx="461183" cy="347870"/>
            </a:xfrm>
          </p:grpSpPr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xmlns="" id="{335A218B-BF25-460C-B56E-CAE818947BF4}"/>
                  </a:ext>
                </a:extLst>
              </p:cNvPr>
              <p:cNvSpPr/>
              <p:nvPr/>
            </p:nvSpPr>
            <p:spPr>
              <a:xfrm>
                <a:off x="4526965" y="5133566"/>
                <a:ext cx="337930" cy="347870"/>
              </a:xfrm>
              <a:prstGeom prst="ellipse">
                <a:avLst/>
              </a:prstGeom>
              <a:solidFill>
                <a:srgbClr val="FF7C80">
                  <a:alpha val="6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/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xmlns="" id="{12236118-23BA-4219-9B4E-2BDE5C8CE3D2}"/>
                  </a:ext>
                </a:extLst>
              </p:cNvPr>
              <p:cNvSpPr txBox="1"/>
              <p:nvPr/>
            </p:nvSpPr>
            <p:spPr>
              <a:xfrm>
                <a:off x="4570704" y="5160207"/>
                <a:ext cx="4174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9E497746-AC33-4850-A73A-750702BB8D79}"/>
                </a:ext>
              </a:extLst>
            </p:cNvPr>
            <p:cNvGrpSpPr/>
            <p:nvPr/>
          </p:nvGrpSpPr>
          <p:grpSpPr>
            <a:xfrm>
              <a:off x="309012" y="2869185"/>
              <a:ext cx="4722121" cy="1602110"/>
              <a:chOff x="341867" y="2964665"/>
              <a:chExt cx="4722121" cy="1602110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xmlns="" id="{85337B5B-DBEB-491A-AFB5-8E6B2D91E07D}"/>
                  </a:ext>
                </a:extLst>
              </p:cNvPr>
              <p:cNvGrpSpPr/>
              <p:nvPr/>
            </p:nvGrpSpPr>
            <p:grpSpPr>
              <a:xfrm>
                <a:off x="341867" y="2964665"/>
                <a:ext cx="4722121" cy="1090503"/>
                <a:chOff x="610222" y="1914585"/>
                <a:chExt cx="5061086" cy="1206556"/>
              </a:xfrm>
            </p:grpSpPr>
            <p:grpSp>
              <p:nvGrpSpPr>
                <p:cNvPr id="6" name="Groupe 5">
                  <a:extLst>
                    <a:ext uri="{FF2B5EF4-FFF2-40B4-BE49-F238E27FC236}">
                      <a16:creationId xmlns:a16="http://schemas.microsoft.com/office/drawing/2014/main" xmlns="" id="{E7E7CDEC-3862-4BC0-BE60-38BE9FEFEE91}"/>
                    </a:ext>
                  </a:extLst>
                </p:cNvPr>
                <p:cNvGrpSpPr/>
                <p:nvPr/>
              </p:nvGrpSpPr>
              <p:grpSpPr>
                <a:xfrm>
                  <a:off x="610222" y="1967716"/>
                  <a:ext cx="5061086" cy="1153425"/>
                  <a:chOff x="1227482" y="2385867"/>
                  <a:chExt cx="5061086" cy="1153425"/>
                </a:xfrm>
              </p:grpSpPr>
              <p:pic>
                <p:nvPicPr>
                  <p:cNvPr id="3" name="Image 2">
                    <a:extLst>
                      <a:ext uri="{FF2B5EF4-FFF2-40B4-BE49-F238E27FC236}">
                        <a16:creationId xmlns:a16="http://schemas.microsoft.com/office/drawing/2014/main" xmlns="" id="{01D3BE2A-61B0-4A4A-8088-6AD5E3A508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1783" b="-5090"/>
                  <a:stretch/>
                </p:blipFill>
                <p:spPr>
                  <a:xfrm>
                    <a:off x="1227482" y="2385867"/>
                    <a:ext cx="5061086" cy="1153425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xmlns="" id="{175A16B1-90C0-48E0-A82A-915C3665A584}"/>
                      </a:ext>
                    </a:extLst>
                  </p:cNvPr>
                  <p:cNvSpPr/>
                  <p:nvPr/>
                </p:nvSpPr>
                <p:spPr>
                  <a:xfrm>
                    <a:off x="3458817" y="2951922"/>
                    <a:ext cx="505416" cy="511865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5F4ED9EC-DE30-47C0-9F00-4DF732DFDBEB}"/>
                      </a:ext>
                    </a:extLst>
                  </p:cNvPr>
                  <p:cNvSpPr/>
                  <p:nvPr/>
                </p:nvSpPr>
                <p:spPr>
                  <a:xfrm>
                    <a:off x="1227482" y="2917135"/>
                    <a:ext cx="2216426" cy="566530"/>
                  </a:xfrm>
                  <a:prstGeom prst="rect">
                    <a:avLst/>
                  </a:prstGeom>
                  <a:solidFill>
                    <a:srgbClr val="1A284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xmlns="" id="{2287F453-F505-4960-8850-1C4DA4EB9DE6}"/>
                      </a:ext>
                    </a:extLst>
                  </p:cNvPr>
                  <p:cNvSpPr/>
                  <p:nvPr/>
                </p:nvSpPr>
                <p:spPr>
                  <a:xfrm>
                    <a:off x="4567031" y="2917135"/>
                    <a:ext cx="1528970" cy="511865"/>
                  </a:xfrm>
                  <a:prstGeom prst="rect">
                    <a:avLst/>
                  </a:prstGeom>
                  <a:solidFill>
                    <a:srgbClr val="1A284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E77334B5-7619-4902-B2DC-C51B985620F4}"/>
                    </a:ext>
                  </a:extLst>
                </p:cNvPr>
                <p:cNvSpPr/>
                <p:nvPr/>
              </p:nvSpPr>
              <p:spPr>
                <a:xfrm>
                  <a:off x="3293493" y="1914585"/>
                  <a:ext cx="1843114" cy="598348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66453FE9-C197-4D12-B715-361B8A0709E6}"/>
                  </a:ext>
                </a:extLst>
              </p:cNvPr>
              <p:cNvSpPr/>
              <p:nvPr/>
            </p:nvSpPr>
            <p:spPr>
              <a:xfrm>
                <a:off x="2507496" y="4218905"/>
                <a:ext cx="337930" cy="347870"/>
              </a:xfrm>
              <a:prstGeom prst="ellipse">
                <a:avLst/>
              </a:prstGeom>
              <a:solidFill>
                <a:srgbClr val="FF7C80">
                  <a:alpha val="6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/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xmlns="" id="{F0876DCC-D581-4101-A8A3-D98205ED5BCC}"/>
                  </a:ext>
                </a:extLst>
              </p:cNvPr>
              <p:cNvSpPr txBox="1"/>
              <p:nvPr/>
            </p:nvSpPr>
            <p:spPr>
              <a:xfrm>
                <a:off x="2531441" y="4229632"/>
                <a:ext cx="4174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A13F38F-D621-48ED-8CEE-1A4172F986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788" y="2301109"/>
            <a:ext cx="6560166" cy="38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9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" descr="Il s’agit d’une image d’un bureau avec les ordinateurs portables et de personnes travaillant."/>
          <p:cNvSpPr/>
          <p:nvPr/>
        </p:nvSpPr>
        <p:spPr>
          <a:xfrm>
            <a:off x="0" y="929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 txBox="1"/>
          <p:nvPr/>
        </p:nvSpPr>
        <p:spPr>
          <a:xfrm>
            <a:off x="1923393" y="648861"/>
            <a:ext cx="62221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92" name="Google Shape;492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3"/>
          <p:cNvSpPr txBox="1"/>
          <p:nvPr/>
        </p:nvSpPr>
        <p:spPr>
          <a:xfrm>
            <a:off x="451691" y="204272"/>
            <a:ext cx="9609397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Le stylet actif sur Microsoft Windows</a:t>
            </a:r>
            <a:endParaRPr lang="fr-F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3"/>
          <p:cNvSpPr/>
          <p:nvPr/>
        </p:nvSpPr>
        <p:spPr>
          <a:xfrm>
            <a:off x="1102057" y="1525668"/>
            <a:ext cx="4572000" cy="260119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90EB79A-51AB-4474-9CCD-1E36152686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056" y="155511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17;p3">
            <a:extLst>
              <a:ext uri="{FF2B5EF4-FFF2-40B4-BE49-F238E27FC236}">
                <a16:creationId xmlns:a16="http://schemas.microsoft.com/office/drawing/2014/main" xmlns="" id="{E9946DE1-9357-4C0F-A213-0686C15D7F61}"/>
              </a:ext>
            </a:extLst>
          </p:cNvPr>
          <p:cNvSpPr txBox="1"/>
          <p:nvPr/>
        </p:nvSpPr>
        <p:spPr>
          <a:xfrm>
            <a:off x="757110" y="4797380"/>
            <a:ext cx="10744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Cette fonctionnalité permet de distinguer avec les programmes de </a:t>
            </a:r>
            <a:r>
              <a:rPr lang="fr-F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windows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 stylet fin , la main et la paume de la main.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121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" descr="Il s’agit d’une image d’un bureau avec les ordinateurs portables et de personnes travaillant."/>
          <p:cNvSpPr/>
          <p:nvPr/>
        </p:nvSpPr>
        <p:spPr>
          <a:xfrm>
            <a:off x="0" y="159080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 txBox="1"/>
          <p:nvPr/>
        </p:nvSpPr>
        <p:spPr>
          <a:xfrm>
            <a:off x="1923393" y="648861"/>
            <a:ext cx="62221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1" name="Google Shape;491;p23"/>
          <p:cNvSpPr txBox="1"/>
          <p:nvPr/>
        </p:nvSpPr>
        <p:spPr>
          <a:xfrm>
            <a:off x="4649487" y="798943"/>
            <a:ext cx="62221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Activation du stylet actif</a:t>
            </a:r>
          </a:p>
        </p:txBody>
      </p:sp>
      <p:pic>
        <p:nvPicPr>
          <p:cNvPr id="492" name="Google Shape;492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23"/>
          <p:cNvGrpSpPr/>
          <p:nvPr/>
        </p:nvGrpSpPr>
        <p:grpSpPr>
          <a:xfrm>
            <a:off x="77487" y="1669943"/>
            <a:ext cx="11997879" cy="4893607"/>
            <a:chOff x="128805" y="1754643"/>
            <a:chExt cx="11997879" cy="4893607"/>
          </a:xfrm>
        </p:grpSpPr>
        <p:sp>
          <p:nvSpPr>
            <p:cNvPr id="494" name="Google Shape;494;p23"/>
            <p:cNvSpPr txBox="1"/>
            <p:nvPr/>
          </p:nvSpPr>
          <p:spPr>
            <a:xfrm>
              <a:off x="128805" y="1754643"/>
              <a:ext cx="4572000" cy="489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Pour activer Ink Windows, il faut réaliser la combinaison suivante: 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« INPUT », 2, 5, 8, 0 .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 render sur « Other Options » , « Touche Manager » , Ink Enable Ok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lang="fr-F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Marche avec le petit stylet uniquement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5" name="Google Shape;495;p23" descr="Une image contenant texte, capture d’écran, équipement électronique, afficher&#10;&#10;Description générée automatiquement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8612" y="2677267"/>
              <a:ext cx="7368072" cy="26622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Google Shape;496;p23"/>
          <p:cNvSpPr txBox="1"/>
          <p:nvPr/>
        </p:nvSpPr>
        <p:spPr>
          <a:xfrm>
            <a:off x="451691" y="204272"/>
            <a:ext cx="9609397" cy="6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Le stylet actif sur Microsoft Windows</a:t>
            </a:r>
            <a:endParaRPr lang="fr-F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3"/>
          <p:cNvSpPr/>
          <p:nvPr/>
        </p:nvSpPr>
        <p:spPr>
          <a:xfrm>
            <a:off x="4649487" y="2592567"/>
            <a:ext cx="7425879" cy="266229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D7F0458B-D92A-44D3-86B1-DD0F6C4651E7}"/>
                  </a:ext>
                </a:extLst>
              </p14:cNvPr>
              <p14:cNvContentPartPr/>
              <p14:nvPr/>
            </p14:nvContentPartPr>
            <p14:xfrm>
              <a:off x="2971299" y="457140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D7F0458B-D92A-44D3-86B1-DD0F6C4651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2659" y="456276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BF7E40A-3B1F-44C2-8ACC-B0BB6E520FC0}"/>
              </a:ext>
            </a:extLst>
          </p:cNvPr>
          <p:cNvGrpSpPr/>
          <p:nvPr/>
        </p:nvGrpSpPr>
        <p:grpSpPr>
          <a:xfrm>
            <a:off x="2976339" y="3582485"/>
            <a:ext cx="360" cy="360"/>
            <a:chOff x="2976339" y="358248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Encre 2">
                  <a:extLst>
                    <a:ext uri="{FF2B5EF4-FFF2-40B4-BE49-F238E27FC236}">
                      <a16:creationId xmlns:a16="http://schemas.microsoft.com/office/drawing/2014/main" xmlns="" id="{C1849EBC-522D-4BCB-B2D3-1821932DD4E6}"/>
                    </a:ext>
                  </a:extLst>
                </p14:cNvPr>
                <p14:cNvContentPartPr/>
                <p14:nvPr/>
              </p14:nvContentPartPr>
              <p14:xfrm>
                <a:off x="2976339" y="3582485"/>
                <a:ext cx="360" cy="360"/>
              </p14:xfrm>
            </p:contentPart>
          </mc:Choice>
          <mc:Fallback xmlns="">
            <p:pic>
              <p:nvPicPr>
                <p:cNvPr id="3" name="Encre 2">
                  <a:extLst>
                    <a:ext uri="{FF2B5EF4-FFF2-40B4-BE49-F238E27FC236}">
                      <a16:creationId xmlns:a16="http://schemas.microsoft.com/office/drawing/2014/main" id="{C1849EBC-522D-4BCB-B2D3-1821932DD4E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7699" y="3573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xmlns="" id="{10A421B4-1410-428A-9589-5C73B42CEF44}"/>
                    </a:ext>
                  </a:extLst>
                </p14:cNvPr>
                <p14:cNvContentPartPr/>
                <p14:nvPr/>
              </p14:nvContentPartPr>
              <p14:xfrm>
                <a:off x="2976339" y="3582485"/>
                <a:ext cx="360" cy="36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10A421B4-1410-428A-9589-5C73B42CEF4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7699" y="3573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FE9C927B-F11C-4AB6-8F49-38DC96191B0A}"/>
              </a:ext>
            </a:extLst>
          </p:cNvPr>
          <p:cNvGrpSpPr/>
          <p:nvPr/>
        </p:nvGrpSpPr>
        <p:grpSpPr>
          <a:xfrm>
            <a:off x="2966259" y="3517685"/>
            <a:ext cx="10440" cy="25920"/>
            <a:chOff x="2966259" y="3517685"/>
            <a:chExt cx="10440" cy="2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xmlns="" id="{9A116C9F-B841-4F16-9A06-E89AE483DC1D}"/>
                    </a:ext>
                  </a:extLst>
                </p14:cNvPr>
                <p14:cNvContentPartPr/>
                <p14:nvPr/>
              </p14:nvContentPartPr>
              <p14:xfrm>
                <a:off x="2976339" y="3543245"/>
                <a:ext cx="360" cy="3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9A116C9F-B841-4F16-9A06-E89AE483DC1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7699" y="3534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xmlns="" id="{737C7E75-E83C-47EC-936D-AFA4C5B697D5}"/>
                    </a:ext>
                  </a:extLst>
                </p14:cNvPr>
                <p14:cNvContentPartPr/>
                <p14:nvPr/>
              </p14:nvContentPartPr>
              <p14:xfrm>
                <a:off x="2966259" y="3517685"/>
                <a:ext cx="10440" cy="1044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737C7E75-E83C-47EC-936D-AFA4C5B697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57619" y="3509045"/>
                  <a:ext cx="28080" cy="280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4" descr="Il s’agit d’une image d’un bureau avec les ordinateurs portables et de personnes travaillant."/>
          <p:cNvSpPr/>
          <p:nvPr/>
        </p:nvSpPr>
        <p:spPr>
          <a:xfrm>
            <a:off x="0" y="99531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4"/>
          <p:cNvSpPr txBox="1"/>
          <p:nvPr/>
        </p:nvSpPr>
        <p:spPr>
          <a:xfrm>
            <a:off x="966948" y="111092"/>
            <a:ext cx="11225052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Le stylet actif sur Microsoft Windows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4"/>
          <p:cNvSpPr txBox="1"/>
          <p:nvPr/>
        </p:nvSpPr>
        <p:spPr>
          <a:xfrm>
            <a:off x="3292216" y="674539"/>
            <a:ext cx="62221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Utilisation avec Microsoft Office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000" y="6367000"/>
            <a:ext cx="2242000" cy="4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24"/>
          <p:cNvGrpSpPr/>
          <p:nvPr/>
        </p:nvGrpSpPr>
        <p:grpSpPr>
          <a:xfrm>
            <a:off x="915097" y="1571809"/>
            <a:ext cx="10246680" cy="3927252"/>
            <a:chOff x="915097" y="1571809"/>
            <a:chExt cx="10246680" cy="3927252"/>
          </a:xfrm>
        </p:grpSpPr>
        <p:grpSp>
          <p:nvGrpSpPr>
            <p:cNvPr id="508" name="Google Shape;508;p24"/>
            <p:cNvGrpSpPr/>
            <p:nvPr/>
          </p:nvGrpSpPr>
          <p:grpSpPr>
            <a:xfrm>
              <a:off x="6983217" y="2482216"/>
              <a:ext cx="3864242" cy="2364505"/>
              <a:chOff x="6835678" y="1834517"/>
              <a:chExt cx="3864242" cy="2364505"/>
            </a:xfrm>
          </p:grpSpPr>
          <p:pic>
            <p:nvPicPr>
              <p:cNvPr id="509" name="Google Shape;509;p24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35678" y="1834517"/>
                <a:ext cx="3864242" cy="236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0" name="Google Shape;510;p24"/>
              <p:cNvPicPr preferRelativeResize="0"/>
              <p:nvPr/>
            </p:nvPicPr>
            <p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90317" y="1998598"/>
                <a:ext cx="3461657" cy="19355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11" name="Google Shape;511;p24" descr="Une image contenant objet d’extérieur, couteau&#10;&#10;Description générée automatiquement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1108402">
              <a:off x="8880846" y="1810608"/>
              <a:ext cx="1924258" cy="25641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24"/>
            <p:cNvSpPr txBox="1"/>
            <p:nvPr/>
          </p:nvSpPr>
          <p:spPr>
            <a:xfrm>
              <a:off x="9177627" y="1883462"/>
              <a:ext cx="117876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Stylet actif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3" name="Google Shape;513;p24"/>
            <p:cNvGrpSpPr/>
            <p:nvPr/>
          </p:nvGrpSpPr>
          <p:grpSpPr>
            <a:xfrm>
              <a:off x="915097" y="2482216"/>
              <a:ext cx="4122124" cy="3016845"/>
              <a:chOff x="581667" y="2243375"/>
              <a:chExt cx="4122124" cy="3016845"/>
            </a:xfrm>
          </p:grpSpPr>
          <p:grpSp>
            <p:nvGrpSpPr>
              <p:cNvPr id="514" name="Google Shape;514;p24"/>
              <p:cNvGrpSpPr/>
              <p:nvPr/>
            </p:nvGrpSpPr>
            <p:grpSpPr>
              <a:xfrm>
                <a:off x="581667" y="2243375"/>
                <a:ext cx="4122124" cy="3016845"/>
                <a:chOff x="339634" y="1806957"/>
                <a:chExt cx="4122124" cy="3016845"/>
              </a:xfrm>
            </p:grpSpPr>
            <p:pic>
              <p:nvPicPr>
                <p:cNvPr id="515" name="Google Shape;515;p24"/>
                <p:cNvPicPr preferRelativeResize="0"/>
                <p:nvPr/>
              </p:nvPicPr>
              <p:blipFill rotWithShape="1">
                <a:blip r:embed="rId4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9634" y="1806957"/>
                  <a:ext cx="3864242" cy="23645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6" name="Google Shape;516;p24"/>
                <p:cNvPicPr preferRelativeResize="0"/>
                <p:nvPr/>
              </p:nvPicPr>
              <p:blipFill rotWithShape="1">
                <a:blip r:embed="rId7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9822" y="2559465"/>
                  <a:ext cx="777669" cy="6967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7" name="Google Shape;517;p24"/>
                <p:cNvSpPr txBox="1"/>
                <p:nvPr/>
              </p:nvSpPr>
              <p:spPr>
                <a:xfrm>
                  <a:off x="339634" y="4177512"/>
                  <a:ext cx="4122124" cy="6462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285750" marR="0" lvl="0" indent="-28575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oto Sans Symbols"/>
                    <a:buChar char="⮚"/>
                  </a:pP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Faire </a:t>
                  </a:r>
                  <a:r>
                    <a:rPr lang="fr-FR" sz="1800" b="0" i="0" u="none" strike="noStrike" cap="none">
                      <a:solidFill>
                        <a:srgbClr val="00B0F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défiler</a:t>
                  </a: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les slides avec les </a:t>
                  </a:r>
                  <a:r>
                    <a:rPr lang="fr-FR" sz="1800" b="0" i="0" u="none" strike="noStrike" cap="none">
                      <a:solidFill>
                        <a:srgbClr val="00B0F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doigts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285750" marR="0" lvl="0" indent="-28575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oto Sans Symbols"/>
                    <a:buChar char="⮚"/>
                  </a:pPr>
                  <a:r>
                    <a:rPr lang="fr-FR" sz="1800" b="0" i="0" u="none" strike="noStrike" cap="none">
                      <a:solidFill>
                        <a:srgbClr val="00B0F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Sélectionner</a:t>
                  </a: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avec les doigts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518" name="Google Shape;518;p24" descr="Une image contenant texte&#10;&#10;Description générée automatiquement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07074" y="2995883"/>
                <a:ext cx="823216" cy="6967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9" name="Google Shape;519;p24"/>
              <p:cNvPicPr preferRelativeResize="0"/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3147" y="2983424"/>
                <a:ext cx="719086" cy="721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20" name="Google Shape;520;p24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208" y="3583099"/>
            <a:ext cx="1141500" cy="81507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4"/>
          <p:cNvSpPr txBox="1"/>
          <p:nvPr/>
        </p:nvSpPr>
        <p:spPr>
          <a:xfrm>
            <a:off x="6983217" y="4824546"/>
            <a:ext cx="506224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fr-FR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Ecrire et dessiner 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le stylet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fr-FR" sz="1800" b="0" i="0" u="none" strike="noStrike" cap="none">
                <a:solidFill>
                  <a:srgbClr val="7D4BC9"/>
                </a:solidFill>
                <a:latin typeface="Calibri"/>
                <a:ea typeface="Calibri"/>
                <a:cs typeface="Calibri"/>
                <a:sym typeface="Calibri"/>
              </a:rPr>
              <a:t>Gommer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avec la paume ou le dos de </a:t>
            </a:r>
            <a:r>
              <a:rPr lang="fr-FR" sz="1800" b="0" i="0" u="none" strike="noStrike" cap="none">
                <a:solidFill>
                  <a:srgbClr val="7D4BC9"/>
                </a:solidFill>
                <a:latin typeface="Calibri"/>
                <a:ea typeface="Calibri"/>
                <a:cs typeface="Calibri"/>
                <a:sym typeface="Calibri"/>
              </a:rPr>
              <a:t>la main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fr-FR" sz="18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Zoomer/Dézoomer 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les doigts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5"/>
          <p:cNvSpPr txBox="1"/>
          <p:nvPr/>
        </p:nvSpPr>
        <p:spPr>
          <a:xfrm>
            <a:off x="330565" y="1113730"/>
            <a:ext cx="11343487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Le clic droit est déclenché par un clic __________ sur l’écran.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Pour réaliser le zoom avant sur une page, il faut: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Etirer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Défiler</a:t>
            </a:r>
          </a:p>
          <a:p>
            <a:pPr marL="7429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Pincer</a:t>
            </a:r>
          </a:p>
          <a:p>
            <a:pPr marL="7429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Scroller</a:t>
            </a:r>
            <a:endParaRPr lang="fr-FR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Pour activer les options tactiles de Windows, il faut réaliser un _________________________ sur la barre des tâches.</a:t>
            </a: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fr-FR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3">
              <a:buSzPts val="2000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4) Le _______________________ nous 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 de distinguer les programmes de Windows, le stylet fin , la main et la paume de la main.</a:t>
            </a:r>
            <a:endParaRPr lang="fr-FR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5"/>
          <p:cNvSpPr txBox="1"/>
          <p:nvPr/>
        </p:nvSpPr>
        <p:spPr>
          <a:xfrm>
            <a:off x="4277707" y="267276"/>
            <a:ext cx="4441750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451" y="0"/>
            <a:ext cx="2653549" cy="2014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B5EF0332-482B-43D0-B2EC-3C5B564E3ECA}"/>
              </a:ext>
            </a:extLst>
          </p:cNvPr>
          <p:cNvGrpSpPr/>
          <p:nvPr/>
        </p:nvGrpSpPr>
        <p:grpSpPr>
          <a:xfrm>
            <a:off x="1619499" y="4410485"/>
            <a:ext cx="360" cy="2520"/>
            <a:chOff x="1619499" y="4410485"/>
            <a:chExt cx="360" cy="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xmlns="" id="{787FB09B-DE02-442A-9FF0-BB2D9147C476}"/>
                    </a:ext>
                  </a:extLst>
                </p14:cNvPr>
                <p14:cNvContentPartPr/>
                <p14:nvPr/>
              </p14:nvContentPartPr>
              <p14:xfrm>
                <a:off x="1619499" y="4412645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787FB09B-DE02-442A-9FF0-BB2D9147C47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10859" y="4403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xmlns="" id="{31EC369C-FA09-4360-AE89-C0285084B135}"/>
                    </a:ext>
                  </a:extLst>
                </p14:cNvPr>
                <p14:cNvContentPartPr/>
                <p14:nvPr/>
              </p14:nvContentPartPr>
              <p14:xfrm>
                <a:off x="1619499" y="4410485"/>
                <a:ext cx="360" cy="252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31EC369C-FA09-4360-AE89-C0285084B13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10859" y="440184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31F69006-E52B-4E53-AFBD-97B97393E733}"/>
              </a:ext>
            </a:extLst>
          </p:cNvPr>
          <p:cNvGrpSpPr/>
          <p:nvPr/>
        </p:nvGrpSpPr>
        <p:grpSpPr>
          <a:xfrm>
            <a:off x="1629579" y="4328045"/>
            <a:ext cx="360" cy="360"/>
            <a:chOff x="1629579" y="432804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xmlns="" id="{F0387585-A5FC-4B64-8CA5-8401FE942BF7}"/>
                    </a:ext>
                  </a:extLst>
                </p14:cNvPr>
                <p14:cNvContentPartPr/>
                <p14:nvPr/>
              </p14:nvContentPartPr>
              <p14:xfrm>
                <a:off x="1629579" y="4328045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F0387585-A5FC-4B64-8CA5-8401FE942BF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20939" y="4319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xmlns="" id="{35B2EABE-FD7C-4B0B-BC40-06FFFC998097}"/>
                    </a:ext>
                  </a:extLst>
                </p14:cNvPr>
                <p14:cNvContentPartPr/>
                <p14:nvPr/>
              </p14:nvContentPartPr>
              <p14:xfrm>
                <a:off x="1629579" y="4328045"/>
                <a:ext cx="36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35B2EABE-FD7C-4B0B-BC40-06FFFC99809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20939" y="4319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xmlns="" id="{FD95494E-471C-4E24-A013-67F761F3DD27}"/>
                  </a:ext>
                </a:extLst>
              </p14:cNvPr>
              <p14:cNvContentPartPr/>
              <p14:nvPr/>
            </p14:nvContentPartPr>
            <p14:xfrm>
              <a:off x="6092499" y="1291445"/>
              <a:ext cx="20160" cy="126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FD95494E-471C-4E24-A013-67F761F3DD2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83859" y="1282445"/>
                <a:ext cx="378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xmlns="" id="{0AB743A9-C858-4779-874F-216A448111B9}"/>
                  </a:ext>
                </a:extLst>
              </p14:cNvPr>
              <p14:cNvContentPartPr/>
              <p14:nvPr/>
            </p14:nvContentPartPr>
            <p14:xfrm>
              <a:off x="6182139" y="1341485"/>
              <a:ext cx="21960" cy="432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0AB743A9-C858-4779-874F-216A448111B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73139" y="1332845"/>
                <a:ext cx="3960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C79B5726-188D-4973-ADA2-58F039147FB0}"/>
              </a:ext>
            </a:extLst>
          </p:cNvPr>
          <p:cNvGrpSpPr/>
          <p:nvPr/>
        </p:nvGrpSpPr>
        <p:grpSpPr>
          <a:xfrm>
            <a:off x="6182139" y="1341485"/>
            <a:ext cx="360" cy="360"/>
            <a:chOff x="6182139" y="134148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Encre 35">
                  <a:extLst>
                    <a:ext uri="{FF2B5EF4-FFF2-40B4-BE49-F238E27FC236}">
                      <a16:creationId xmlns:a16="http://schemas.microsoft.com/office/drawing/2014/main" xmlns="" id="{D815ED53-D47D-4132-B463-0875B7B1551C}"/>
                    </a:ext>
                  </a:extLst>
                </p14:cNvPr>
                <p14:cNvContentPartPr/>
                <p14:nvPr/>
              </p14:nvContentPartPr>
              <p14:xfrm>
                <a:off x="6182139" y="1341485"/>
                <a:ext cx="360" cy="360"/>
              </p14:xfrm>
            </p:contentPart>
          </mc:Choice>
          <mc:Fallback xmlns="">
            <p:pic>
              <p:nvPicPr>
                <p:cNvPr id="36" name="Encre 35">
                  <a:extLst>
                    <a:ext uri="{FF2B5EF4-FFF2-40B4-BE49-F238E27FC236}">
                      <a16:creationId xmlns:a16="http://schemas.microsoft.com/office/drawing/2014/main" id="{D815ED53-D47D-4132-B463-0875B7B1551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73139" y="133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xmlns="" id="{41833914-3905-425A-AACD-BBEA7CADA91A}"/>
                    </a:ext>
                  </a:extLst>
                </p14:cNvPr>
                <p14:cNvContentPartPr/>
                <p14:nvPr/>
              </p14:nvContentPartPr>
              <p14:xfrm>
                <a:off x="6182139" y="1341485"/>
                <a:ext cx="360" cy="36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41833914-3905-425A-AACD-BBEA7CADA91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73139" y="133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Encre 37">
                  <a:extLst>
                    <a:ext uri="{FF2B5EF4-FFF2-40B4-BE49-F238E27FC236}">
                      <a16:creationId xmlns:a16="http://schemas.microsoft.com/office/drawing/2014/main" xmlns="" id="{81D98CB1-1F75-4375-81F5-EA5B82D22B98}"/>
                    </a:ext>
                  </a:extLst>
                </p14:cNvPr>
                <p14:cNvContentPartPr/>
                <p14:nvPr/>
              </p14:nvContentPartPr>
              <p14:xfrm>
                <a:off x="6182139" y="1341485"/>
                <a:ext cx="360" cy="360"/>
              </p14:xfrm>
            </p:contentPart>
          </mc:Choice>
          <mc:Fallback xmlns="">
            <p:pic>
              <p:nvPicPr>
                <p:cNvPr id="38" name="Encre 37">
                  <a:extLst>
                    <a:ext uri="{FF2B5EF4-FFF2-40B4-BE49-F238E27FC236}">
                      <a16:creationId xmlns:a16="http://schemas.microsoft.com/office/drawing/2014/main" id="{81D98CB1-1F75-4375-81F5-EA5B82D22B9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73139" y="133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xmlns="" id="{2C64FD56-4686-4F04-8721-889FC9C067AA}"/>
                  </a:ext>
                </a:extLst>
              </p14:cNvPr>
              <p14:cNvContentPartPr/>
              <p14:nvPr/>
            </p14:nvContentPartPr>
            <p14:xfrm>
              <a:off x="3616419" y="3567365"/>
              <a:ext cx="360" cy="36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2C64FD56-4686-4F04-8721-889FC9C067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7779" y="355872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" y="0"/>
            <a:ext cx="121850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 descr="Il s’agit d’une image d’un bureau avec les ordinateurs portables et de personnes travaillant."/>
          <p:cNvSpPr/>
          <p:nvPr/>
        </p:nvSpPr>
        <p:spPr>
          <a:xfrm>
            <a:off x="0" y="1392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2426208" y="417508"/>
            <a:ext cx="8186107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Basculer entre Windows &amp; Android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1702879" y="1837525"/>
            <a:ext cx="2669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Télécommande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6071616" y="2299149"/>
            <a:ext cx="12192" cy="41016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67;p6"/>
          <p:cNvSpPr txBox="1"/>
          <p:nvPr/>
        </p:nvSpPr>
        <p:spPr>
          <a:xfrm>
            <a:off x="8313208" y="1837525"/>
            <a:ext cx="16459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Manita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78D2FDAE-3239-4724-9D0D-B21EACB5EF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662" y="2745784"/>
            <a:ext cx="2321146" cy="2190854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1153097" y="4646955"/>
            <a:ext cx="947112" cy="85206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366" y="5499015"/>
            <a:ext cx="1170432" cy="11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Android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4371700" y="2282952"/>
            <a:ext cx="1170432" cy="11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Windows sur HDMI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4161192" y="4981106"/>
            <a:ext cx="1170432" cy="11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Windows sur OPS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0612315" y="2391484"/>
            <a:ext cx="1454902" cy="1521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Windows :</a:t>
            </a:r>
          </a:p>
          <a:p>
            <a:pPr marL="285750" indent="-285750" algn="ctr">
              <a:buFontTx/>
              <a:buChar char="-"/>
            </a:pPr>
            <a:r>
              <a:rPr lang="fr-FR" dirty="0" smtClean="0"/>
              <a:t>PC -&gt; OPS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Ou</a:t>
            </a:r>
          </a:p>
          <a:p>
            <a:pPr algn="ctr"/>
            <a:endParaRPr lang="fr-FR" dirty="0" smtClean="0"/>
          </a:p>
          <a:p>
            <a:pPr marL="285750" indent="-285750" algn="ctr">
              <a:buFontTx/>
              <a:buChar char="-"/>
            </a:pPr>
            <a:r>
              <a:rPr lang="fr-FR" dirty="0" smtClean="0"/>
              <a:t>HDMI</a:t>
            </a:r>
            <a:endParaRPr lang="fr-FR" dirty="0"/>
          </a:p>
        </p:txBody>
      </p:sp>
      <p:cxnSp>
        <p:nvCxnSpPr>
          <p:cNvPr id="20" name="Connecteur droit avec flèche 19"/>
          <p:cNvCxnSpPr>
            <a:stCxn id="17" idx="1"/>
          </p:cNvCxnSpPr>
          <p:nvPr/>
        </p:nvCxnSpPr>
        <p:spPr>
          <a:xfrm flipH="1">
            <a:off x="3251041" y="2855976"/>
            <a:ext cx="1120659" cy="14935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297925" y="4548598"/>
            <a:ext cx="884101" cy="52438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64CC67FE-E56F-4440-A601-3182AA7C6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341" y="2433230"/>
            <a:ext cx="1917654" cy="37264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565803" y="4900926"/>
            <a:ext cx="1170432" cy="11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Android</a:t>
            </a:r>
            <a:endParaRPr lang="fr-FR" dirty="0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747951" y="5540728"/>
            <a:ext cx="1188785" cy="2680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2926080" y="2855976"/>
            <a:ext cx="320550" cy="3505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007927" y="4296435"/>
            <a:ext cx="320550" cy="3505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2087485" y="4350197"/>
            <a:ext cx="320550" cy="3505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8933321" y="5401056"/>
            <a:ext cx="259447" cy="3169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/>
          <p:cNvCxnSpPr>
            <a:endCxn id="41" idx="6"/>
          </p:cNvCxnSpPr>
          <p:nvPr/>
        </p:nvCxnSpPr>
        <p:spPr>
          <a:xfrm flipH="1" flipV="1">
            <a:off x="9021517" y="2871216"/>
            <a:ext cx="1590798" cy="5731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8631936" y="2633472"/>
            <a:ext cx="389581" cy="4754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23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062785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4143" y="409830"/>
            <a:ext cx="9530488" cy="80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ndroid sur l’écran interactif Easypitch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738550" y="1723270"/>
            <a:ext cx="6119400" cy="6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Accéder à Android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applications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personnalisation du menu de démarrage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Android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Ouvrir un fichier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922" y="2771192"/>
            <a:ext cx="2653598" cy="2922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42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 descr="Il s’agit d’une image d’un bureau avec les ordinateurs portables et de personnes travaillant."/>
          <p:cNvSpPr/>
          <p:nvPr/>
        </p:nvSpPr>
        <p:spPr>
          <a:xfrm>
            <a:off x="0" y="148064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849781" y="229356"/>
            <a:ext cx="7736158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de l’interface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" name="Google Shape;114;p3"/>
          <p:cNvGrpSpPr/>
          <p:nvPr/>
        </p:nvGrpSpPr>
        <p:grpSpPr>
          <a:xfrm>
            <a:off x="132232" y="2456015"/>
            <a:ext cx="5435098" cy="3497527"/>
            <a:chOff x="5407525" y="1754900"/>
            <a:chExt cx="6117850" cy="3743473"/>
          </a:xfrm>
        </p:grpSpPr>
        <p:pic>
          <p:nvPicPr>
            <p:cNvPr id="115" name="Google Shape;115;p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7525" y="1754900"/>
              <a:ext cx="6117850" cy="3743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3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9075" y="1987950"/>
              <a:ext cx="5557734" cy="3126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3"/>
          <p:cNvSpPr txBox="1"/>
          <p:nvPr/>
        </p:nvSpPr>
        <p:spPr>
          <a:xfrm>
            <a:off x="5615548" y="2034686"/>
            <a:ext cx="5724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L’interface Android permet de faire des choses simples sur l’écran interactif telles que les annotations, accéder à internet ou encore accéder à des fichiers.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5615548" y="3708305"/>
            <a:ext cx="6317593" cy="2472705"/>
            <a:chOff x="5615548" y="2803987"/>
            <a:chExt cx="6317593" cy="2472705"/>
          </a:xfrm>
        </p:grpSpPr>
        <p:pic>
          <p:nvPicPr>
            <p:cNvPr id="119" name="Google Shape;119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15548" y="2958016"/>
              <a:ext cx="952500" cy="96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3"/>
            <p:cNvSpPr txBox="1"/>
            <p:nvPr/>
          </p:nvSpPr>
          <p:spPr>
            <a:xfrm>
              <a:off x="6802953" y="3122100"/>
              <a:ext cx="1857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Accéder aux applications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 txBox="1"/>
            <p:nvPr/>
          </p:nvSpPr>
          <p:spPr>
            <a:xfrm>
              <a:off x="6802952" y="4310400"/>
              <a:ext cx="1857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Accéder aux paramètres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10075841" y="3122100"/>
              <a:ext cx="1857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Accéder à internet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10075841" y="4335687"/>
              <a:ext cx="1857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Accéder à Uboardmate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" name="Google Shape;124;p3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5233" y="2803987"/>
              <a:ext cx="1320888" cy="1270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3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5548" y="4228942"/>
              <a:ext cx="886567" cy="820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60377" y="4228942"/>
              <a:ext cx="990600" cy="1047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 descr="Il s’agit d’une image d’un bureau avec les ordinateurs portables et de personnes travaillant."/>
          <p:cNvSpPr/>
          <p:nvPr/>
        </p:nvSpPr>
        <p:spPr>
          <a:xfrm>
            <a:off x="0" y="1392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440675" y="386090"/>
            <a:ext cx="7932144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Applications sous Android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346" y="1753981"/>
            <a:ext cx="7106905" cy="399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>
            <a:hlinkClick r:id="rId5"/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242" y="4310349"/>
            <a:ext cx="2667724" cy="254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2699320" y="6115437"/>
            <a:ext cx="52469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http://assistance.easypitch.fr/liste-des-apk-pour-easypitch-ph74/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 descr="Il s’agit d’une image d’un bureau avec les ordinateurs portables et de personnes travaillant."/>
          <p:cNvSpPr/>
          <p:nvPr/>
        </p:nvSpPr>
        <p:spPr>
          <a:xfrm>
            <a:off x="0" y="1392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491128" y="417508"/>
            <a:ext cx="8584136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raccourcis de l’écran d’accueil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5"/>
          <p:cNvGrpSpPr/>
          <p:nvPr/>
        </p:nvGrpSpPr>
        <p:grpSpPr>
          <a:xfrm>
            <a:off x="89957" y="1837525"/>
            <a:ext cx="12146121" cy="3635850"/>
            <a:chOff x="45994" y="1503417"/>
            <a:chExt cx="12146121" cy="3635850"/>
          </a:xfrm>
        </p:grpSpPr>
        <p:pic>
          <p:nvPicPr>
            <p:cNvPr id="148" name="Google Shape;148;p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94" y="2774762"/>
              <a:ext cx="3864242" cy="2364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1237071">
              <a:off x="1095056" y="3817537"/>
              <a:ext cx="807563" cy="5756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" name="Google Shape;150;p5"/>
            <p:cNvGrpSpPr/>
            <p:nvPr/>
          </p:nvGrpSpPr>
          <p:grpSpPr>
            <a:xfrm>
              <a:off x="468820" y="1503417"/>
              <a:ext cx="11723295" cy="3554133"/>
              <a:chOff x="468820" y="1503417"/>
              <a:chExt cx="11723295" cy="3554133"/>
            </a:xfrm>
          </p:grpSpPr>
          <p:sp>
            <p:nvSpPr>
              <p:cNvPr id="151" name="Google Shape;151;p5"/>
              <p:cNvSpPr txBox="1"/>
              <p:nvPr/>
            </p:nvSpPr>
            <p:spPr>
              <a:xfrm>
                <a:off x="468820" y="1503417"/>
                <a:ext cx="11254359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Faire un clic maintenu sur l’icône de l’application à remplacer, accéder aux applications et sélectionner une autre application. L’application sélectionnée se met automatiquement sur l’écran d’accueil.</a:t>
                </a:r>
                <a:endPara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2" name="Google Shape;152;p5"/>
              <p:cNvGrpSpPr/>
              <p:nvPr/>
            </p:nvGrpSpPr>
            <p:grpSpPr>
              <a:xfrm>
                <a:off x="8461450" y="2774780"/>
                <a:ext cx="3730665" cy="2282770"/>
                <a:chOff x="5407525" y="1754900"/>
                <a:chExt cx="6117850" cy="3743473"/>
              </a:xfrm>
            </p:grpSpPr>
            <p:pic>
              <p:nvPicPr>
                <p:cNvPr id="153" name="Google Shape;153;p5"/>
                <p:cNvPicPr preferRelativeResize="0"/>
                <p:nvPr/>
              </p:nvPicPr>
              <p:blipFill rotWithShape="1">
                <a:blip r:embed="rId6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07525" y="1754900"/>
                  <a:ext cx="6117850" cy="37434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" name="Google Shape;154;p5"/>
                <p:cNvPicPr preferRelativeResize="0"/>
                <p:nvPr/>
              </p:nvPicPr>
              <p:blipFill rotWithShape="1">
                <a:blip r:embed="rId7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19075" y="1987950"/>
                  <a:ext cx="5557734" cy="3126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55" name="Google Shape;155;p5"/>
              <p:cNvSpPr/>
              <p:nvPr/>
            </p:nvSpPr>
            <p:spPr>
              <a:xfrm>
                <a:off x="8147937" y="3693788"/>
                <a:ext cx="313500" cy="33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>
                  <a:alpha val="4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6" name="Google Shape;156;p5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4411" y="2916874"/>
                <a:ext cx="3599644" cy="20247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7" name="Google Shape;157;p5"/>
          <p:cNvSpPr/>
          <p:nvPr/>
        </p:nvSpPr>
        <p:spPr>
          <a:xfrm>
            <a:off x="3903727" y="4027896"/>
            <a:ext cx="313500" cy="33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4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 descr="Il s’agit d’une image d’un bureau avec les ordinateurs portables et de personnes travaillant."/>
          <p:cNvSpPr/>
          <p:nvPr/>
        </p:nvSpPr>
        <p:spPr>
          <a:xfrm>
            <a:off x="0" y="139279"/>
            <a:ext cx="12192000" cy="125161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 txBox="1"/>
          <p:nvPr/>
        </p:nvSpPr>
        <p:spPr>
          <a:xfrm>
            <a:off x="3564927" y="417508"/>
            <a:ext cx="7047388" cy="6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 Android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7"/>
          <p:cNvSpPr txBox="1"/>
          <p:nvPr/>
        </p:nvSpPr>
        <p:spPr>
          <a:xfrm>
            <a:off x="512783" y="1837525"/>
            <a:ext cx="112543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 d’outils et barre de navigation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649" y="2644285"/>
            <a:ext cx="6362700" cy="3579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/>
          <p:nvPr/>
        </p:nvSpPr>
        <p:spPr>
          <a:xfrm>
            <a:off x="2914649" y="2661555"/>
            <a:ext cx="6362700" cy="357901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 descr="Il s’agit d’une image d’un bureau avec les ordinateurs portables et de personnes travaillant."/>
          <p:cNvSpPr/>
          <p:nvPr/>
        </p:nvSpPr>
        <p:spPr>
          <a:xfrm>
            <a:off x="0" y="139275"/>
            <a:ext cx="12192000" cy="1318200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0" y="417508"/>
            <a:ext cx="12192000" cy="80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UboardMate Android , aussi rapide et naturel qu’un tableau Velleda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979" y="6114704"/>
            <a:ext cx="617021" cy="6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512783" y="1837525"/>
            <a:ext cx="112543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stylos, les couleurs et les formes pour personnaliser la création des contenus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8"/>
          <p:cNvGrpSpPr/>
          <p:nvPr/>
        </p:nvGrpSpPr>
        <p:grpSpPr>
          <a:xfrm>
            <a:off x="88537" y="3181713"/>
            <a:ext cx="11808827" cy="2482542"/>
            <a:chOff x="88537" y="3181713"/>
            <a:chExt cx="11808827" cy="2482542"/>
          </a:xfrm>
        </p:grpSpPr>
        <p:grpSp>
          <p:nvGrpSpPr>
            <p:cNvPr id="190" name="Google Shape;190;p8"/>
            <p:cNvGrpSpPr/>
            <p:nvPr/>
          </p:nvGrpSpPr>
          <p:grpSpPr>
            <a:xfrm>
              <a:off x="88537" y="3181713"/>
              <a:ext cx="9378976" cy="2482542"/>
              <a:chOff x="88537" y="3181713"/>
              <a:chExt cx="9378976" cy="2482542"/>
            </a:xfrm>
          </p:grpSpPr>
          <p:grpSp>
            <p:nvGrpSpPr>
              <p:cNvPr id="191" name="Google Shape;191;p8"/>
              <p:cNvGrpSpPr/>
              <p:nvPr/>
            </p:nvGrpSpPr>
            <p:grpSpPr>
              <a:xfrm>
                <a:off x="88537" y="3181713"/>
                <a:ext cx="6376345" cy="2480631"/>
                <a:chOff x="147546" y="2966611"/>
                <a:chExt cx="6376345" cy="2480631"/>
              </a:xfrm>
            </p:grpSpPr>
            <p:pic>
              <p:nvPicPr>
                <p:cNvPr id="192" name="Google Shape;192;p8"/>
                <p:cNvPicPr preferRelativeResize="0"/>
                <p:nvPr/>
              </p:nvPicPr>
              <p:blipFill rotWithShape="1">
                <a:blip r:embed="rId4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07013" y="2966611"/>
                  <a:ext cx="1997489" cy="24806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3" name="Google Shape;193;p8"/>
                <p:cNvSpPr/>
                <p:nvPr/>
              </p:nvSpPr>
              <p:spPr>
                <a:xfrm>
                  <a:off x="2294792" y="2966611"/>
                  <a:ext cx="2036126" cy="2480631"/>
                </a:xfrm>
                <a:prstGeom prst="rect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8"/>
                <p:cNvSpPr txBox="1"/>
                <p:nvPr/>
              </p:nvSpPr>
              <p:spPr>
                <a:xfrm>
                  <a:off x="172931" y="3752797"/>
                  <a:ext cx="179423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Choisir le stylo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95" name="Google Shape;195;p8"/>
                <p:cNvCxnSpPr/>
                <p:nvPr/>
              </p:nvCxnSpPr>
              <p:spPr>
                <a:xfrm>
                  <a:off x="1740243" y="3937463"/>
                  <a:ext cx="677642" cy="520237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96" name="Google Shape;196;p8"/>
                <p:cNvSpPr txBox="1"/>
                <p:nvPr/>
              </p:nvSpPr>
              <p:spPr>
                <a:xfrm>
                  <a:off x="147546" y="3214706"/>
                  <a:ext cx="179423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Choisir la couleur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97" name="Google Shape;197;p8"/>
                <p:cNvCxnSpPr/>
                <p:nvPr/>
              </p:nvCxnSpPr>
              <p:spPr>
                <a:xfrm>
                  <a:off x="1941776" y="3440179"/>
                  <a:ext cx="677642" cy="520237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98" name="Google Shape;198;p8"/>
                <p:cNvSpPr txBox="1"/>
                <p:nvPr/>
              </p:nvSpPr>
              <p:spPr>
                <a:xfrm>
                  <a:off x="4607560" y="3515631"/>
                  <a:ext cx="191633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Choisir l’épaisseur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99" name="Google Shape;199;p8"/>
                <p:cNvCxnSpPr/>
                <p:nvPr/>
              </p:nvCxnSpPr>
              <p:spPr>
                <a:xfrm rot="10800000">
                  <a:off x="4106009" y="3707825"/>
                  <a:ext cx="54551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00" name="Google Shape;200;p8"/>
              <p:cNvGrpSpPr/>
              <p:nvPr/>
            </p:nvGrpSpPr>
            <p:grpSpPr>
              <a:xfrm>
                <a:off x="5090286" y="3183623"/>
                <a:ext cx="4377228" cy="2480632"/>
                <a:chOff x="6539869" y="2966609"/>
                <a:chExt cx="4377228" cy="2480632"/>
              </a:xfrm>
            </p:grpSpPr>
            <p:sp>
              <p:nvSpPr>
                <p:cNvPr id="201" name="Google Shape;201;p8"/>
                <p:cNvSpPr txBox="1"/>
                <p:nvPr/>
              </p:nvSpPr>
              <p:spPr>
                <a:xfrm>
                  <a:off x="6709223" y="4237362"/>
                  <a:ext cx="191633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fr-FR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Choisir la forme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02" name="Google Shape;202;p8"/>
                <p:cNvGrpSpPr/>
                <p:nvPr/>
              </p:nvGrpSpPr>
              <p:grpSpPr>
                <a:xfrm>
                  <a:off x="6539869" y="2966609"/>
                  <a:ext cx="4377228" cy="2480632"/>
                  <a:chOff x="6709223" y="2957264"/>
                  <a:chExt cx="4377228" cy="2480632"/>
                </a:xfrm>
              </p:grpSpPr>
              <p:pic>
                <p:nvPicPr>
                  <p:cNvPr id="203" name="Google Shape;203;p8"/>
                  <p:cNvPicPr preferRelativeResize="0"/>
                  <p:nvPr/>
                </p:nvPicPr>
                <p:blipFill rotWithShape="1">
                  <a:blip r:embed="rId5" cstate="email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050324" y="2957265"/>
                    <a:ext cx="2036126" cy="24806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04" name="Google Shape;204;p8"/>
                  <p:cNvSpPr/>
                  <p:nvPr/>
                </p:nvSpPr>
                <p:spPr>
                  <a:xfrm>
                    <a:off x="9023908" y="2957264"/>
                    <a:ext cx="2036126" cy="2480631"/>
                  </a:xfrm>
                  <a:prstGeom prst="rect">
                    <a:avLst/>
                  </a:prstGeom>
                  <a:noFill/>
                  <a:ln w="381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8"/>
                  <p:cNvSpPr txBox="1"/>
                  <p:nvPr/>
                </p:nvSpPr>
                <p:spPr>
                  <a:xfrm>
                    <a:off x="6709223" y="5017699"/>
                    <a:ext cx="191633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fr-FR"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Choisir la gomme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206" name="Google Shape;206;p8"/>
                  <p:cNvCxnSpPr/>
                  <p:nvPr/>
                </p:nvCxnSpPr>
                <p:spPr>
                  <a:xfrm>
                    <a:off x="8601808" y="5202365"/>
                    <a:ext cx="565641" cy="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  <p:cxnSp>
                <p:nvCxnSpPr>
                  <p:cNvPr id="207" name="Google Shape;207;p8"/>
                  <p:cNvCxnSpPr/>
                  <p:nvPr/>
                </p:nvCxnSpPr>
                <p:spPr>
                  <a:xfrm>
                    <a:off x="8571104" y="4422028"/>
                    <a:ext cx="905607" cy="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</p:grpSp>
          </p:grpSp>
        </p:grpSp>
        <p:sp>
          <p:nvSpPr>
            <p:cNvPr id="208" name="Google Shape;208;p8"/>
            <p:cNvSpPr txBox="1"/>
            <p:nvPr/>
          </p:nvSpPr>
          <p:spPr>
            <a:xfrm>
              <a:off x="9670097" y="4152565"/>
              <a:ext cx="22272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Effacer avec la main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1071</Words>
  <Application>Microsoft Office PowerPoint</Application>
  <PresentationFormat>Grand écran</PresentationFormat>
  <Paragraphs>248</Paragraphs>
  <Slides>29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Calibri</vt:lpstr>
      <vt:lpstr>Arial</vt:lpstr>
      <vt:lpstr>Noto Sans Symbols</vt:lpstr>
      <vt:lpstr>Quattrocento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Lefevre</dc:creator>
  <cp:lastModifiedBy>USER</cp:lastModifiedBy>
  <cp:revision>29</cp:revision>
  <dcterms:created xsi:type="dcterms:W3CDTF">2021-04-20T14:45:14Z</dcterms:created>
  <dcterms:modified xsi:type="dcterms:W3CDTF">2022-02-10T09:03:36Z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0x010100C84C5EEF68EBC8429DF872F6427A7B04</vt:lpwstr>
  </property>
</Properties>
</file>