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8" r:id="rId3"/>
    <p:sldId id="288" r:id="rId4"/>
    <p:sldId id="298" r:id="rId5"/>
    <p:sldId id="294" r:id="rId6"/>
    <p:sldId id="296" r:id="rId7"/>
    <p:sldId id="297" r:id="rId8"/>
    <p:sldId id="291" r:id="rId9"/>
  </p:sldIdLst>
  <p:sldSz cx="12192000" cy="6858000"/>
  <p:notesSz cx="6797675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F5050"/>
    <a:srgbClr val="FF0000"/>
    <a:srgbClr val="4472C4"/>
    <a:srgbClr val="F3F2F1"/>
    <a:srgbClr val="000000"/>
    <a:srgbClr val="464775"/>
    <a:srgbClr val="FFFFFF"/>
    <a:srgbClr val="03055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52" autoAdjust="0"/>
  </p:normalViewPr>
  <p:slideViewPr>
    <p:cSldViewPr snapToGrid="0" showGuides="1">
      <p:cViewPr>
        <p:scale>
          <a:sx n="110" d="100"/>
          <a:sy n="110" d="100"/>
        </p:scale>
        <p:origin x="792" y="108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40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="" xmlns:a16="http://schemas.microsoft.com/office/drawing/2014/main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3F634E-7AAD-4D1B-8944-3921EA0E5915}" type="datetime1">
              <a:rPr lang="fr-FR" smtClean="0"/>
              <a:t>18/05/2021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045F-D32A-43F9-990C-99C552A137F5}" type="datetime1">
              <a:rPr lang="fr-FR" smtClean="0"/>
              <a:pPr/>
              <a:t>18/05/2021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09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Attention au formateur :</a:t>
            </a:r>
          </a:p>
          <a:p>
            <a:pPr rtl="0"/>
            <a:r>
              <a:rPr lang="fr-FR" dirty="0"/>
              <a:t>Ne présenter que les applications sur les vous avez fait des tests avant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85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Présentation des différents onglets: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Activité</a:t>
            </a:r>
            <a:endParaRPr lang="fr-FR" dirty="0">
              <a:sym typeface="Wingdings" panose="05000000000000000000" pitchFamily="2" charset="2"/>
            </a:endParaRPr>
          </a:p>
          <a:p>
            <a:pPr rtl="0"/>
            <a:endParaRPr lang="fr-FR" dirty="0">
              <a:sym typeface="Wingdings" panose="05000000000000000000" pitchFamily="2" charset="2"/>
            </a:endParaRPr>
          </a:p>
          <a:p>
            <a:pPr rtl="0"/>
            <a:r>
              <a:rPr lang="fr-FR" dirty="0">
                <a:sym typeface="Wingdings" panose="05000000000000000000" pitchFamily="2" charset="2"/>
              </a:rPr>
              <a:t>Conversation </a:t>
            </a:r>
          </a:p>
          <a:p>
            <a:pPr rtl="0"/>
            <a:endParaRPr lang="fr-FR" dirty="0">
              <a:sym typeface="Wingdings" panose="05000000000000000000" pitchFamily="2" charset="2"/>
            </a:endParaRPr>
          </a:p>
          <a:p>
            <a:pPr rtl="0"/>
            <a:r>
              <a:rPr lang="fr-FR" dirty="0">
                <a:sym typeface="Wingdings" panose="05000000000000000000" pitchFamily="2" charset="2"/>
              </a:rPr>
              <a:t>Equipes </a:t>
            </a:r>
          </a:p>
          <a:p>
            <a:pPr rtl="0"/>
            <a:endParaRPr lang="fr-FR" dirty="0">
              <a:sym typeface="Wingdings" panose="05000000000000000000" pitchFamily="2" charset="2"/>
            </a:endParaRPr>
          </a:p>
          <a:p>
            <a:pPr rtl="0"/>
            <a:r>
              <a:rPr lang="fr-FR" dirty="0">
                <a:sym typeface="Wingdings" panose="05000000000000000000" pitchFamily="2" charset="2"/>
              </a:rPr>
              <a:t>Calendrier </a:t>
            </a:r>
          </a:p>
          <a:p>
            <a:pPr rtl="0"/>
            <a:endParaRPr lang="fr-FR" dirty="0">
              <a:sym typeface="Wingdings" panose="05000000000000000000" pitchFamily="2" charset="2"/>
            </a:endParaRPr>
          </a:p>
          <a:p>
            <a:pPr rtl="0"/>
            <a:r>
              <a:rPr lang="fr-FR" dirty="0">
                <a:sym typeface="Wingdings" panose="05000000000000000000" pitchFamily="2" charset="2"/>
              </a:rPr>
              <a:t>Appels </a:t>
            </a:r>
          </a:p>
          <a:p>
            <a:pPr rtl="0"/>
            <a:endParaRPr lang="fr-FR" dirty="0">
              <a:sym typeface="Wingdings" panose="05000000000000000000" pitchFamily="2" charset="2"/>
            </a:endParaRPr>
          </a:p>
          <a:p>
            <a:pPr rtl="0"/>
            <a:r>
              <a:rPr lang="fr-FR" dirty="0">
                <a:sym typeface="Wingdings" panose="05000000000000000000" pitchFamily="2" charset="2"/>
              </a:rPr>
              <a:t>Fichiers </a:t>
            </a:r>
          </a:p>
          <a:p>
            <a:pPr rtl="0"/>
            <a:endParaRPr lang="fr-FR" dirty="0">
              <a:sym typeface="Wingdings" panose="05000000000000000000" pitchFamily="2" charset="2"/>
            </a:endParaRPr>
          </a:p>
          <a:p>
            <a:pPr rtl="0"/>
            <a:r>
              <a:rPr lang="fr-FR" dirty="0">
                <a:sym typeface="Wingdings" panose="05000000000000000000" pitchFamily="2" charset="2"/>
              </a:rPr>
              <a:t>Applications </a:t>
            </a:r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84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29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55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78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028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70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83C35-8596-4843-9D3C-7B528D834CFC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>
            <a:extLst>
              <a:ext uri="{FF2B5EF4-FFF2-40B4-BE49-F238E27FC236}">
                <a16:creationId xmlns=""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4382BA-0533-4C7D-AB6E-1EA1FDCFC04D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>
            <a:extLst>
              <a:ext uri="{FF2B5EF4-FFF2-40B4-BE49-F238E27FC236}">
                <a16:creationId xmlns=""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25F5DB-C5B6-45B6-B0FF-1F88144964AE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E6BF0-E032-45BA-8A88-5AF4AB6C9C64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8EAB8-8EC4-4264-928C-91F22A0F123A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=""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CE2717-4AE0-41B8-853A-157E74C7835C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7118C-0042-46B9-B6D4-26AB9DF2F067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90D74-EF91-430C-8635-911973C75DDF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B6CDFD-A075-435E-ABCB-9EA9153DA35E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AEE4EB-3CC0-47DF-8FBF-9ECC46124670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=""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BFA78-DECC-4AE2-BCFC-E0244C2CD3F0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=""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FED5E6-2CA7-4A65-8E4B-ECDEC3A08145}" type="datetime1">
              <a:rPr lang="fr-FR" noProof="0" smtClean="0"/>
              <a:t>18/05/2021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93FBBA9-0BE2-4F8C-8DFA-2709D9CF76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3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7" name="Titre 6" hidden="1">
            <a:extLst>
              <a:ext uri="{FF2B5EF4-FFF2-40B4-BE49-F238E27FC236}">
                <a16:creationId xmlns=""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</a:t>
            </a:r>
            <a:r>
              <a:rPr lang="fr" dirty="0"/>
              <a:t>7</a:t>
            </a:r>
          </a:p>
        </p:txBody>
      </p:sp>
      <p:sp>
        <p:nvSpPr>
          <p:cNvPr id="45" name="Rectangle 44" descr="Il s’agit d’une image d’un bureau avec les ordinateurs portables et de personnes travaillant.">
            <a:extLst>
              <a:ext uri="{FF2B5EF4-FFF2-40B4-BE49-F238E27FC236}">
                <a16:creationId xmlns="" xmlns:a16="http://schemas.microsoft.com/office/drawing/2014/main" id="{DC9C636D-4B41-4EE9-B719-BA7122C242C1}"/>
              </a:ext>
            </a:extLst>
          </p:cNvPr>
          <p:cNvSpPr/>
          <p:nvPr/>
        </p:nvSpPr>
        <p:spPr>
          <a:xfrm>
            <a:off x="0" y="1912738"/>
            <a:ext cx="12276082" cy="2455378"/>
          </a:xfrm>
          <a:prstGeom prst="rect">
            <a:avLst/>
          </a:pr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="" xmlns:a16="http://schemas.microsoft.com/office/drawing/2014/main" id="{15A3E09B-A3D0-4B8E-8359-CEB253002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306" y="-192430"/>
            <a:ext cx="1891134" cy="18911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A91966C-98B4-4B21-9985-1FAF72774D29}"/>
              </a:ext>
            </a:extLst>
          </p:cNvPr>
          <p:cNvSpPr txBox="1"/>
          <p:nvPr/>
        </p:nvSpPr>
        <p:spPr>
          <a:xfrm>
            <a:off x="51968" y="388088"/>
            <a:ext cx="326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Tout savoir sur</a:t>
            </a:r>
          </a:p>
          <a:p>
            <a:r>
              <a:rPr lang="fr-FR" sz="2400" dirty="0">
                <a:latin typeface="+mj-lt"/>
              </a:rPr>
              <a:t> l’écran interactif</a:t>
            </a:r>
          </a:p>
        </p:txBody>
      </p:sp>
      <p:sp>
        <p:nvSpPr>
          <p:cNvPr id="47" name="Zone de texte 56">
            <a:extLst>
              <a:ext uri="{FF2B5EF4-FFF2-40B4-BE49-F238E27FC236}">
                <a16:creationId xmlns="" xmlns:a16="http://schemas.microsoft.com/office/drawing/2014/main" id="{4043C0A6-3055-475A-8EFE-81ABCEB62A05}"/>
              </a:ext>
            </a:extLst>
          </p:cNvPr>
          <p:cNvSpPr txBox="1"/>
          <p:nvPr/>
        </p:nvSpPr>
        <p:spPr>
          <a:xfrm>
            <a:off x="51968" y="2449097"/>
            <a:ext cx="11149432" cy="796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fr-FR" sz="36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Fonctionnalités de Teams sur écran interactif </a:t>
            </a:r>
            <a:r>
              <a:rPr lang="fr-FR" sz="36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Easypitch</a:t>
            </a:r>
            <a:endParaRPr lang="fr-FR" sz="3600" b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pic>
        <p:nvPicPr>
          <p:cNvPr id="14" name="Image 8" descr="vectorstock_1295523.png">
            <a:extLst>
              <a:ext uri="{FF2B5EF4-FFF2-40B4-BE49-F238E27FC236}">
                <a16:creationId xmlns="" xmlns:a16="http://schemas.microsoft.com/office/drawing/2014/main" id="{B2063399-6BE4-42A2-BB0C-66CB4E40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89" y="4687614"/>
            <a:ext cx="2023127" cy="21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Une image contenant texte, clipart, trousse de secours&#10;&#10;Description générée automatiquement">
            <a:extLst>
              <a:ext uri="{FF2B5EF4-FFF2-40B4-BE49-F238E27FC236}">
                <a16:creationId xmlns="" xmlns:a16="http://schemas.microsoft.com/office/drawing/2014/main" id="{4D6A5A3D-2672-45FC-9590-0EA5C70C7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25" y="2122817"/>
            <a:ext cx="1556216" cy="14493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637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8;p1">
            <a:extLst>
              <a:ext uri="{FF2B5EF4-FFF2-40B4-BE49-F238E27FC236}">
                <a16:creationId xmlns="" xmlns:a16="http://schemas.microsoft.com/office/drawing/2014/main" id="{E8B7F8B8-93E0-4D25-8DEB-653EC666B07F}"/>
              </a:ext>
            </a:extLst>
          </p:cNvPr>
          <p:cNvSpPr txBox="1"/>
          <p:nvPr/>
        </p:nvSpPr>
        <p:spPr>
          <a:xfrm>
            <a:off x="166521" y="1869805"/>
            <a:ext cx="1150285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lang="fr-FR" sz="2800" kern="0" dirty="0">
                <a:solidFill>
                  <a:srgbClr val="002060"/>
                </a:solidFill>
                <a:latin typeface="+mj-lt"/>
                <a:ea typeface="Arial"/>
                <a:cs typeface="Calibri"/>
                <a:sym typeface="Calibri"/>
              </a:rPr>
              <a:t>Connexion et démarrage sur écran interactif</a:t>
            </a:r>
            <a:endParaRPr lang="fr-FR" sz="2800" kern="0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  <a:defRPr/>
            </a:pPr>
            <a:endParaRPr lang="fr-FR" sz="2800" kern="0" dirty="0">
              <a:solidFill>
                <a:srgbClr val="002060"/>
              </a:solidFill>
              <a:latin typeface="+mj-lt"/>
              <a:ea typeface="Calibri"/>
              <a:cs typeface="Arial"/>
              <a:sym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lang="fr-FR" sz="2800" kern="0" dirty="0">
                <a:solidFill>
                  <a:srgbClr val="002060"/>
                </a:solidFill>
                <a:latin typeface="+mj-lt"/>
                <a:ea typeface="Calibri"/>
                <a:cs typeface="Arial"/>
                <a:sym typeface="Arial"/>
              </a:rPr>
              <a:t>Lancement d’une réunion et partage d’écran </a:t>
            </a:r>
            <a:endParaRPr lang="fr-FR" sz="2800" kern="0"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  <a:defRPr/>
            </a:pPr>
            <a:endParaRPr lang="fr-FR" sz="2800" kern="0"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lang="fr-FR" sz="2800" kern="0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Ajout de l’onglet Whiteboard </a:t>
            </a:r>
          </a:p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fr-FR" sz="2800" kern="0"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lang="fr-FR" sz="2800" kern="0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Ajout de l’onglet Trello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/>
            </a:pPr>
            <a:endParaRPr lang="fr-FR" sz="2800" kern="0"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Titre 6" hidden="1">
            <a:extLst>
              <a:ext uri="{FF2B5EF4-FFF2-40B4-BE49-F238E27FC236}">
                <a16:creationId xmlns=""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</a:t>
            </a:r>
            <a:r>
              <a:rPr lang="fr" dirty="0"/>
              <a:t>7</a:t>
            </a:r>
          </a:p>
        </p:txBody>
      </p:sp>
      <p:sp>
        <p:nvSpPr>
          <p:cNvPr id="45" name="Rectangle 44" descr="Il s’agit d’une image d’un bureau avec les ordinateurs portables et de personnes travaillant.">
            <a:extLst>
              <a:ext uri="{FF2B5EF4-FFF2-40B4-BE49-F238E27FC236}">
                <a16:creationId xmlns="" xmlns:a16="http://schemas.microsoft.com/office/drawing/2014/main" id="{DC9C636D-4B41-4EE9-B719-BA7122C242C1}"/>
              </a:ext>
            </a:extLst>
          </p:cNvPr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7" name="Zone de texte 56">
            <a:extLst>
              <a:ext uri="{FF2B5EF4-FFF2-40B4-BE49-F238E27FC236}">
                <a16:creationId xmlns="" xmlns:a16="http://schemas.microsoft.com/office/drawing/2014/main" id="{4043C0A6-3055-475A-8EFE-81ABCEB62A05}"/>
              </a:ext>
            </a:extLst>
          </p:cNvPr>
          <p:cNvSpPr txBox="1"/>
          <p:nvPr/>
        </p:nvSpPr>
        <p:spPr>
          <a:xfrm>
            <a:off x="166521" y="655477"/>
            <a:ext cx="1257833" cy="688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fr-FR" sz="4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Plan</a:t>
            </a:r>
          </a:p>
        </p:txBody>
      </p:sp>
      <p:pic>
        <p:nvPicPr>
          <p:cNvPr id="8" name="Google Shape;108;p2">
            <a:extLst>
              <a:ext uri="{FF2B5EF4-FFF2-40B4-BE49-F238E27FC236}">
                <a16:creationId xmlns="" xmlns:a16="http://schemas.microsoft.com/office/drawing/2014/main" id="{B13F4D0E-EF0D-4B79-B19F-9FFA7F265A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926" t="11184" r="29203" b="2845"/>
          <a:stretch/>
        </p:blipFill>
        <p:spPr>
          <a:xfrm>
            <a:off x="8166841" y="1869805"/>
            <a:ext cx="2874266" cy="297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9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=""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</a:t>
            </a:r>
            <a:r>
              <a:rPr lang="fr" dirty="0"/>
              <a:t>7</a:t>
            </a:r>
          </a:p>
        </p:txBody>
      </p:sp>
      <p:sp>
        <p:nvSpPr>
          <p:cNvPr id="45" name="Rectangle 44" descr="Il s’agit d’une image d’un bureau avec les ordinateurs portables et de personnes travaillant.">
            <a:extLst>
              <a:ext uri="{FF2B5EF4-FFF2-40B4-BE49-F238E27FC236}">
                <a16:creationId xmlns="" xmlns:a16="http://schemas.microsoft.com/office/drawing/2014/main" id="{DC9C636D-4B41-4EE9-B719-BA7122C242C1}"/>
              </a:ext>
            </a:extLst>
          </p:cNvPr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 de texte 56">
            <a:extLst>
              <a:ext uri="{FF2B5EF4-FFF2-40B4-BE49-F238E27FC236}">
                <a16:creationId xmlns="" xmlns:a16="http://schemas.microsoft.com/office/drawing/2014/main" id="{31A9ED8D-7124-45F9-AA5D-C5F7B200611E}"/>
              </a:ext>
            </a:extLst>
          </p:cNvPr>
          <p:cNvSpPr txBox="1"/>
          <p:nvPr/>
        </p:nvSpPr>
        <p:spPr>
          <a:xfrm>
            <a:off x="166521" y="655477"/>
            <a:ext cx="8063079" cy="688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fr-FR" sz="4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Connexion et démarrage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D1F053E-1C63-4B0B-9DD0-C845944C9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7" y="1707747"/>
            <a:ext cx="4110889" cy="40710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788ACD41-48A5-43C3-A410-DC25D7B068F4}"/>
              </a:ext>
            </a:extLst>
          </p:cNvPr>
          <p:cNvSpPr txBox="1"/>
          <p:nvPr/>
        </p:nvSpPr>
        <p:spPr>
          <a:xfrm>
            <a:off x="865067" y="6271417"/>
            <a:ext cx="349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+mj-lt"/>
              </a:rPr>
              <a:t>Enter les informations de connexion</a:t>
            </a:r>
          </a:p>
        </p:txBody>
      </p:sp>
      <p:cxnSp>
        <p:nvCxnSpPr>
          <p:cNvPr id="10" name="Google Shape;125;p3">
            <a:extLst>
              <a:ext uri="{FF2B5EF4-FFF2-40B4-BE49-F238E27FC236}">
                <a16:creationId xmlns="" xmlns:a16="http://schemas.microsoft.com/office/drawing/2014/main" id="{F8F8D722-FEB2-48AE-9788-66E1B4DDDFCF}"/>
              </a:ext>
            </a:extLst>
          </p:cNvPr>
          <p:cNvCxnSpPr>
            <a:cxnSpLocks/>
          </p:cNvCxnSpPr>
          <p:nvPr/>
        </p:nvCxnSpPr>
        <p:spPr>
          <a:xfrm>
            <a:off x="4800603" y="3862052"/>
            <a:ext cx="1230921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9AE53020-796A-4126-A938-293C5E1116B2}"/>
              </a:ext>
            </a:extLst>
          </p:cNvPr>
          <p:cNvGrpSpPr/>
          <p:nvPr/>
        </p:nvGrpSpPr>
        <p:grpSpPr>
          <a:xfrm>
            <a:off x="6160478" y="2593178"/>
            <a:ext cx="5663330" cy="3185624"/>
            <a:chOff x="6096000" y="1993469"/>
            <a:chExt cx="5663330" cy="3185624"/>
          </a:xfrm>
        </p:grpSpPr>
        <p:grpSp>
          <p:nvGrpSpPr>
            <p:cNvPr id="18" name="Groupe 17">
              <a:extLst>
                <a:ext uri="{FF2B5EF4-FFF2-40B4-BE49-F238E27FC236}">
                  <a16:creationId xmlns="" xmlns:a16="http://schemas.microsoft.com/office/drawing/2014/main" id="{284A4164-71AF-4D21-8245-E44FA8AF5394}"/>
                </a:ext>
              </a:extLst>
            </p:cNvPr>
            <p:cNvGrpSpPr/>
            <p:nvPr/>
          </p:nvGrpSpPr>
          <p:grpSpPr>
            <a:xfrm>
              <a:off x="6096000" y="1993469"/>
              <a:ext cx="5663330" cy="3185623"/>
              <a:chOff x="6096000" y="1725743"/>
              <a:chExt cx="5663330" cy="3185623"/>
            </a:xfrm>
          </p:grpSpPr>
          <p:pic>
            <p:nvPicPr>
              <p:cNvPr id="13" name="Image 12">
                <a:extLst>
                  <a:ext uri="{FF2B5EF4-FFF2-40B4-BE49-F238E27FC236}">
                    <a16:creationId xmlns="" xmlns:a16="http://schemas.microsoft.com/office/drawing/2014/main" id="{04B4BBE8-C3BB-46B1-AFAF-786556367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1725743"/>
                <a:ext cx="5663330" cy="318562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64B63EB8-3411-4CEF-920A-2FB4534E5D28}"/>
                  </a:ext>
                </a:extLst>
              </p:cNvPr>
              <p:cNvSpPr/>
              <p:nvPr/>
            </p:nvSpPr>
            <p:spPr>
              <a:xfrm>
                <a:off x="6435969" y="2866291"/>
                <a:ext cx="641839" cy="202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4DF01DDE-7928-40E7-8572-EC859B094647}"/>
                  </a:ext>
                </a:extLst>
              </p:cNvPr>
              <p:cNvSpPr/>
              <p:nvPr/>
            </p:nvSpPr>
            <p:spPr>
              <a:xfrm>
                <a:off x="7789986" y="3272967"/>
                <a:ext cx="3631222" cy="1230923"/>
              </a:xfrm>
              <a:prstGeom prst="rect">
                <a:avLst/>
              </a:prstGeom>
              <a:solidFill>
                <a:srgbClr val="F3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AC40E4CC-1A6C-4E23-B37D-FCD2529384C0}"/>
                  </a:ext>
                </a:extLst>
              </p:cNvPr>
              <p:cNvSpPr/>
              <p:nvPr/>
            </p:nvSpPr>
            <p:spPr>
              <a:xfrm>
                <a:off x="10254761" y="1993471"/>
                <a:ext cx="641839" cy="202223"/>
              </a:xfrm>
              <a:prstGeom prst="rect">
                <a:avLst/>
              </a:prstGeom>
              <a:solidFill>
                <a:srgbClr val="464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0BCD8D9-44DD-48CF-8CE9-4BE337A59C8F}"/>
                </a:ext>
              </a:extLst>
            </p:cNvPr>
            <p:cNvSpPr/>
            <p:nvPr/>
          </p:nvSpPr>
          <p:spPr>
            <a:xfrm>
              <a:off x="6096000" y="1993470"/>
              <a:ext cx="5663330" cy="31856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6F8A95CA-707D-4346-B228-E1BB0C0327E9}"/>
              </a:ext>
            </a:extLst>
          </p:cNvPr>
          <p:cNvSpPr txBox="1"/>
          <p:nvPr/>
        </p:nvSpPr>
        <p:spPr>
          <a:xfrm>
            <a:off x="8039644" y="6271417"/>
            <a:ext cx="272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+mj-lt"/>
              </a:rPr>
              <a:t>Interface Microsoft Teams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F0C648A5-7295-4728-9947-C763420D327A}"/>
              </a:ext>
            </a:extLst>
          </p:cNvPr>
          <p:cNvGrpSpPr/>
          <p:nvPr/>
        </p:nvGrpSpPr>
        <p:grpSpPr>
          <a:xfrm>
            <a:off x="2329370" y="5865796"/>
            <a:ext cx="298938" cy="369332"/>
            <a:chOff x="2394925" y="5826147"/>
            <a:chExt cx="298938" cy="369332"/>
          </a:xfrm>
        </p:grpSpPr>
        <p:sp>
          <p:nvSpPr>
            <p:cNvPr id="20" name="Ellipse 19">
              <a:extLst>
                <a:ext uri="{FF2B5EF4-FFF2-40B4-BE49-F238E27FC236}">
                  <a16:creationId xmlns="" xmlns:a16="http://schemas.microsoft.com/office/drawing/2014/main" id="{C7B33DEE-EF8B-4358-A225-F5C39C1E83F8}"/>
                </a:ext>
              </a:extLst>
            </p:cNvPr>
            <p:cNvSpPr/>
            <p:nvPr/>
          </p:nvSpPr>
          <p:spPr>
            <a:xfrm>
              <a:off x="2394925" y="5875708"/>
              <a:ext cx="298938" cy="2702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9D11890C-2B1A-4EAE-A45C-B9A48D4BBB26}"/>
                </a:ext>
              </a:extLst>
            </p:cNvPr>
            <p:cNvSpPr txBox="1"/>
            <p:nvPr/>
          </p:nvSpPr>
          <p:spPr>
            <a:xfrm>
              <a:off x="2394925" y="5826147"/>
              <a:ext cx="298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="" xmlns:a16="http://schemas.microsoft.com/office/drawing/2014/main" id="{6956DE23-3F19-4BBB-A95E-B10EE1823E59}"/>
              </a:ext>
            </a:extLst>
          </p:cNvPr>
          <p:cNvGrpSpPr/>
          <p:nvPr/>
        </p:nvGrpSpPr>
        <p:grpSpPr>
          <a:xfrm>
            <a:off x="9251245" y="5892529"/>
            <a:ext cx="298938" cy="369332"/>
            <a:chOff x="2394925" y="5826147"/>
            <a:chExt cx="298938" cy="369332"/>
          </a:xfrm>
        </p:grpSpPr>
        <p:sp>
          <p:nvSpPr>
            <p:cNvPr id="28" name="Ellipse 27">
              <a:extLst>
                <a:ext uri="{FF2B5EF4-FFF2-40B4-BE49-F238E27FC236}">
                  <a16:creationId xmlns="" xmlns:a16="http://schemas.microsoft.com/office/drawing/2014/main" id="{9684A1E5-8CD5-4F06-9E6F-F18EEB0C3401}"/>
                </a:ext>
              </a:extLst>
            </p:cNvPr>
            <p:cNvSpPr/>
            <p:nvPr/>
          </p:nvSpPr>
          <p:spPr>
            <a:xfrm>
              <a:off x="2394925" y="5875708"/>
              <a:ext cx="298938" cy="2702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BDDF4C69-060B-418F-B4D2-035FB0D8F43F}"/>
                </a:ext>
              </a:extLst>
            </p:cNvPr>
            <p:cNvSpPr txBox="1"/>
            <p:nvPr/>
          </p:nvSpPr>
          <p:spPr>
            <a:xfrm>
              <a:off x="2394925" y="5826147"/>
              <a:ext cx="298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3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=""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</a:t>
            </a:r>
            <a:r>
              <a:rPr lang="fr" dirty="0"/>
              <a:t>7</a:t>
            </a:r>
          </a:p>
        </p:txBody>
      </p:sp>
      <p:sp>
        <p:nvSpPr>
          <p:cNvPr id="45" name="Rectangle 44" descr="Il s’agit d’une image d’un bureau avec les ordinateurs portables et de personnes travaillant.">
            <a:extLst>
              <a:ext uri="{FF2B5EF4-FFF2-40B4-BE49-F238E27FC236}">
                <a16:creationId xmlns="" xmlns:a16="http://schemas.microsoft.com/office/drawing/2014/main" id="{DC9C636D-4B41-4EE9-B719-BA7122C242C1}"/>
              </a:ext>
            </a:extLst>
          </p:cNvPr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 de texte 56">
            <a:extLst>
              <a:ext uri="{FF2B5EF4-FFF2-40B4-BE49-F238E27FC236}">
                <a16:creationId xmlns="" xmlns:a16="http://schemas.microsoft.com/office/drawing/2014/main" id="{31A9ED8D-7124-45F9-AA5D-C5F7B200611E}"/>
              </a:ext>
            </a:extLst>
          </p:cNvPr>
          <p:cNvSpPr txBox="1"/>
          <p:nvPr/>
        </p:nvSpPr>
        <p:spPr>
          <a:xfrm>
            <a:off x="166521" y="655477"/>
            <a:ext cx="9858425" cy="688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/>
            </a:pPr>
            <a:r>
              <a:rPr lang="fr-FR" sz="4000" b="1" kern="0" dirty="0">
                <a:solidFill>
                  <a:srgbClr val="002060"/>
                </a:solidFill>
                <a:latin typeface="+mj-lt"/>
                <a:ea typeface="Calibri"/>
                <a:cs typeface="Arial"/>
                <a:sym typeface="Arial"/>
              </a:rPr>
              <a:t>Lancement d’une réunion et partage d’écran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63C8B0F-3942-41C1-B020-EA1D753EC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138" y="2463572"/>
            <a:ext cx="5802351" cy="32638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2A4276F-B97E-4F32-BCE1-FF325AA29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30" y="2667779"/>
            <a:ext cx="5439315" cy="30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=""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</a:t>
            </a:r>
            <a:r>
              <a:rPr lang="fr" dirty="0"/>
              <a:t>7</a:t>
            </a:r>
          </a:p>
        </p:txBody>
      </p:sp>
      <p:sp>
        <p:nvSpPr>
          <p:cNvPr id="45" name="Rectangle 44" descr="Il s’agit d’une image d’un bureau avec les ordinateurs portables et de personnes travaillant.">
            <a:extLst>
              <a:ext uri="{FF2B5EF4-FFF2-40B4-BE49-F238E27FC236}">
                <a16:creationId xmlns="" xmlns:a16="http://schemas.microsoft.com/office/drawing/2014/main" id="{DC9C636D-4B41-4EE9-B719-BA7122C242C1}"/>
              </a:ext>
            </a:extLst>
          </p:cNvPr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 de texte 56">
            <a:extLst>
              <a:ext uri="{FF2B5EF4-FFF2-40B4-BE49-F238E27FC236}">
                <a16:creationId xmlns="" xmlns:a16="http://schemas.microsoft.com/office/drawing/2014/main" id="{756E51B9-3B0D-4056-B835-6E60022CD9B2}"/>
              </a:ext>
            </a:extLst>
          </p:cNvPr>
          <p:cNvSpPr txBox="1"/>
          <p:nvPr/>
        </p:nvSpPr>
        <p:spPr>
          <a:xfrm>
            <a:off x="166522" y="655477"/>
            <a:ext cx="6316828" cy="688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fr-FR" sz="4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Ajout de l’onglet </a:t>
            </a:r>
            <a:r>
              <a:rPr lang="fr-FR" sz="40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Whiteboard</a:t>
            </a:r>
            <a:endParaRPr lang="fr-FR" sz="4000" b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660E3C2-5CE4-40F4-A744-A7A14E02FAF7}"/>
              </a:ext>
            </a:extLst>
          </p:cNvPr>
          <p:cNvSpPr txBox="1"/>
          <p:nvPr/>
        </p:nvSpPr>
        <p:spPr>
          <a:xfrm>
            <a:off x="166522" y="1773300"/>
            <a:ext cx="641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+mj-lt"/>
              </a:rPr>
              <a:t>Accéder à l ’application Whiteboard sur Teams :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1242B95E-87B4-4618-90FA-8A88A27519A3}"/>
              </a:ext>
            </a:extLst>
          </p:cNvPr>
          <p:cNvSpPr txBox="1"/>
          <p:nvPr/>
        </p:nvSpPr>
        <p:spPr>
          <a:xfrm>
            <a:off x="6829858" y="1722879"/>
            <a:ext cx="551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+mj-lt"/>
              </a:rPr>
              <a:t>Intégration de contenu par différents utilisateurs en</a:t>
            </a:r>
          </a:p>
          <a:p>
            <a:r>
              <a:rPr lang="fr-FR" b="1" dirty="0">
                <a:solidFill>
                  <a:srgbClr val="002060"/>
                </a:solidFill>
                <a:latin typeface="+mj-lt"/>
              </a:rPr>
              <a:t> simultanés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80443349-F8DB-41A5-B30B-E1A76DADA5FE}"/>
              </a:ext>
            </a:extLst>
          </p:cNvPr>
          <p:cNvGrpSpPr/>
          <p:nvPr/>
        </p:nvGrpSpPr>
        <p:grpSpPr>
          <a:xfrm>
            <a:off x="127482" y="2360687"/>
            <a:ext cx="11944111" cy="3955337"/>
            <a:chOff x="127482" y="2360687"/>
            <a:chExt cx="11944111" cy="3955337"/>
          </a:xfrm>
        </p:grpSpPr>
        <p:grpSp>
          <p:nvGrpSpPr>
            <p:cNvPr id="40" name="Groupe 39">
              <a:extLst>
                <a:ext uri="{FF2B5EF4-FFF2-40B4-BE49-F238E27FC236}">
                  <a16:creationId xmlns="" xmlns:a16="http://schemas.microsoft.com/office/drawing/2014/main" id="{094D68B4-8626-4F0B-ADF1-D6C46DF3BFD4}"/>
                </a:ext>
              </a:extLst>
            </p:cNvPr>
            <p:cNvGrpSpPr/>
            <p:nvPr/>
          </p:nvGrpSpPr>
          <p:grpSpPr>
            <a:xfrm>
              <a:off x="127482" y="2360687"/>
              <a:ext cx="11944111" cy="3955337"/>
              <a:chOff x="127482" y="2360687"/>
              <a:chExt cx="11944111" cy="3955337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="" xmlns:a16="http://schemas.microsoft.com/office/drawing/2014/main" id="{BB49B6C3-E792-4240-B8C5-179163BE4EC0}"/>
                  </a:ext>
                </a:extLst>
              </p:cNvPr>
              <p:cNvGrpSpPr/>
              <p:nvPr/>
            </p:nvGrpSpPr>
            <p:grpSpPr>
              <a:xfrm>
                <a:off x="127482" y="2360687"/>
                <a:ext cx="11944111" cy="3955337"/>
                <a:chOff x="127482" y="2360687"/>
                <a:chExt cx="11944111" cy="3955337"/>
              </a:xfrm>
            </p:grpSpPr>
            <p:grpSp>
              <p:nvGrpSpPr>
                <p:cNvPr id="36" name="Groupe 35">
                  <a:extLst>
                    <a:ext uri="{FF2B5EF4-FFF2-40B4-BE49-F238E27FC236}">
                      <a16:creationId xmlns="" xmlns:a16="http://schemas.microsoft.com/office/drawing/2014/main" id="{CD94EA39-AFB5-4A39-AC24-4738A14CFB11}"/>
                    </a:ext>
                  </a:extLst>
                </p:cNvPr>
                <p:cNvGrpSpPr/>
                <p:nvPr/>
              </p:nvGrpSpPr>
              <p:grpSpPr>
                <a:xfrm>
                  <a:off x="127482" y="2360687"/>
                  <a:ext cx="11944111" cy="3955337"/>
                  <a:chOff x="129814" y="2360687"/>
                  <a:chExt cx="11944111" cy="3955337"/>
                </a:xfrm>
              </p:grpSpPr>
              <p:grpSp>
                <p:nvGrpSpPr>
                  <p:cNvPr id="27" name="Groupe 26">
                    <a:extLst>
                      <a:ext uri="{FF2B5EF4-FFF2-40B4-BE49-F238E27FC236}">
                        <a16:creationId xmlns="" xmlns:a16="http://schemas.microsoft.com/office/drawing/2014/main" id="{5BB22F9D-9319-4783-B09E-50B1D3FEBE84}"/>
                      </a:ext>
                    </a:extLst>
                  </p:cNvPr>
                  <p:cNvGrpSpPr/>
                  <p:nvPr/>
                </p:nvGrpSpPr>
                <p:grpSpPr>
                  <a:xfrm>
                    <a:off x="129814" y="2360687"/>
                    <a:ext cx="11944111" cy="3955337"/>
                    <a:chOff x="129814" y="2360687"/>
                    <a:chExt cx="11944111" cy="3955337"/>
                  </a:xfrm>
                </p:grpSpPr>
                <p:grpSp>
                  <p:nvGrpSpPr>
                    <p:cNvPr id="26" name="Groupe 25">
                      <a:extLst>
                        <a:ext uri="{FF2B5EF4-FFF2-40B4-BE49-F238E27FC236}">
                          <a16:creationId xmlns="" xmlns:a16="http://schemas.microsoft.com/office/drawing/2014/main" id="{42C8877E-0517-4F37-A429-3927AAF179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9814" y="2360687"/>
                      <a:ext cx="11944111" cy="3955337"/>
                      <a:chOff x="129814" y="2360687"/>
                      <a:chExt cx="11944111" cy="3955337"/>
                    </a:xfrm>
                  </p:grpSpPr>
                  <p:grpSp>
                    <p:nvGrpSpPr>
                      <p:cNvPr id="23" name="Groupe 22">
                        <a:extLst>
                          <a:ext uri="{FF2B5EF4-FFF2-40B4-BE49-F238E27FC236}">
                            <a16:creationId xmlns="" xmlns:a16="http://schemas.microsoft.com/office/drawing/2014/main" id="{263E194B-D2B3-4587-9B3B-08D5602C43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9814" y="2360687"/>
                        <a:ext cx="11944111" cy="3955337"/>
                        <a:chOff x="89437" y="2360687"/>
                        <a:chExt cx="11944111" cy="3955337"/>
                      </a:xfrm>
                    </p:grpSpPr>
                    <p:sp>
                      <p:nvSpPr>
                        <p:cNvPr id="18" name="Rectangle 17">
                          <a:extLst>
                            <a:ext uri="{FF2B5EF4-FFF2-40B4-BE49-F238E27FC236}">
                              <a16:creationId xmlns="" xmlns:a16="http://schemas.microsoft.com/office/drawing/2014/main" id="{BAB5FCE6-CFD2-4A42-85C0-4A1B8FFF0A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36924" y="2641958"/>
                          <a:ext cx="5084884" cy="269972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grpSp>
                      <p:nvGrpSpPr>
                        <p:cNvPr id="22" name="Groupe 21">
                          <a:extLst>
                            <a:ext uri="{FF2B5EF4-FFF2-40B4-BE49-F238E27FC236}">
                              <a16:creationId xmlns="" xmlns:a16="http://schemas.microsoft.com/office/drawing/2014/main" id="{4172ECCB-BF91-4831-AB7A-0089A9C87D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9437" y="2360687"/>
                          <a:ext cx="11944111" cy="3955337"/>
                          <a:chOff x="89437" y="2360687"/>
                          <a:chExt cx="11944111" cy="3955337"/>
                        </a:xfrm>
                      </p:grpSpPr>
                      <p:pic>
                        <p:nvPicPr>
                          <p:cNvPr id="17" name="Image 16">
                            <a:extLst>
                              <a:ext uri="{FF2B5EF4-FFF2-40B4-BE49-F238E27FC236}">
                                <a16:creationId xmlns="" xmlns:a16="http://schemas.microsoft.com/office/drawing/2014/main" id="{7F804AA5-854C-4D77-89DE-51E1CFA2FCFA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/>
                          <a:srcRect l="50000" t="227" b="5384"/>
                          <a:stretch/>
                        </p:blipFill>
                        <p:spPr>
                          <a:xfrm>
                            <a:off x="6936924" y="2641958"/>
                            <a:ext cx="5084884" cy="2699725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19" name="Groupe 18">
                            <a:extLst>
                              <a:ext uri="{FF2B5EF4-FFF2-40B4-BE49-F238E27FC236}">
                                <a16:creationId xmlns="" xmlns:a16="http://schemas.microsoft.com/office/drawing/2014/main" id="{FED90C54-2D1B-431B-B804-D14B38C1F30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9437" y="2360687"/>
                            <a:ext cx="11944111" cy="3955337"/>
                            <a:chOff x="89437" y="2360687"/>
                            <a:chExt cx="11944111" cy="3955337"/>
                          </a:xfrm>
                        </p:grpSpPr>
                        <p:grpSp>
                          <p:nvGrpSpPr>
                            <p:cNvPr id="15" name="Groupe 14">
                              <a:extLst>
                                <a:ext uri="{FF2B5EF4-FFF2-40B4-BE49-F238E27FC236}">
                                  <a16:creationId xmlns="" xmlns:a16="http://schemas.microsoft.com/office/drawing/2014/main" id="{B04E1BAE-2966-4A3F-AF3D-0507DE65B05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9437" y="2360687"/>
                              <a:ext cx="6496001" cy="2980997"/>
                              <a:chOff x="361940" y="2360687"/>
                              <a:chExt cx="6496001" cy="2980997"/>
                            </a:xfrm>
                          </p:grpSpPr>
                          <p:grpSp>
                            <p:nvGrpSpPr>
                              <p:cNvPr id="12" name="Groupe 11">
                                <a:extLst>
                                  <a:ext uri="{FF2B5EF4-FFF2-40B4-BE49-F238E27FC236}">
                                    <a16:creationId xmlns="" xmlns:a16="http://schemas.microsoft.com/office/drawing/2014/main" id="{5D273C74-B0E4-42E4-836B-57ADFA0DCCD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61940" y="2360687"/>
                                <a:ext cx="5734060" cy="2954622"/>
                                <a:chOff x="361940" y="2285593"/>
                                <a:chExt cx="5734060" cy="2954622"/>
                              </a:xfrm>
                            </p:grpSpPr>
                            <p:grpSp>
                              <p:nvGrpSpPr>
                                <p:cNvPr id="4" name="Groupe 3">
                                  <a:extLst>
                                    <a:ext uri="{FF2B5EF4-FFF2-40B4-BE49-F238E27FC236}">
                                      <a16:creationId xmlns="" xmlns:a16="http://schemas.microsoft.com/office/drawing/2014/main" id="{6A66748C-24AA-4E2F-B6E7-2B3619B8036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61940" y="2285593"/>
                                  <a:ext cx="5734060" cy="2954622"/>
                                  <a:chOff x="358720" y="2277639"/>
                                  <a:chExt cx="5639565" cy="2954622"/>
                                </a:xfrm>
                              </p:grpSpPr>
                              <p:sp>
                                <p:nvSpPr>
                                  <p:cNvPr id="2" name="Rectangle 1">
                                    <a:extLst>
                                      <a:ext uri="{FF2B5EF4-FFF2-40B4-BE49-F238E27FC236}">
                                        <a16:creationId xmlns="" xmlns:a16="http://schemas.microsoft.com/office/drawing/2014/main" id="{EB7B6089-6AD3-48E9-B797-624C99C09A37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358720" y="2277639"/>
                                    <a:ext cx="5639565" cy="295462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38100"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fr-FR"/>
                                  </a:p>
                                </p:txBody>
                              </p:sp>
                              <p:pic>
                                <p:nvPicPr>
                                  <p:cNvPr id="8" name="Image 7">
                                    <a:extLst>
                                      <a:ext uri="{FF2B5EF4-FFF2-40B4-BE49-F238E27FC236}">
                                        <a16:creationId xmlns="" xmlns:a16="http://schemas.microsoft.com/office/drawing/2014/main" id="{CAD14DE0-095E-438F-8CCF-892533C949D7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358720" y="2277639"/>
                                    <a:ext cx="5639565" cy="2954622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sp>
                                <p:nvSpPr>
                                  <p:cNvPr id="9" name="Rectangle 8">
                                    <a:extLst>
                                      <a:ext uri="{FF2B5EF4-FFF2-40B4-BE49-F238E27FC236}">
                                        <a16:creationId xmlns="" xmlns:a16="http://schemas.microsoft.com/office/drawing/2014/main" id="{82D4943A-DE14-4DA8-BE07-347E4DB5B65B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3117101" y="2440341"/>
                                    <a:ext cx="167054" cy="2286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38100"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fr-FR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" name="Rectangle 2">
                                  <a:extLst>
                                    <a:ext uri="{FF2B5EF4-FFF2-40B4-BE49-F238E27FC236}">
                                      <a16:creationId xmlns="" xmlns:a16="http://schemas.microsoft.com/office/drawing/2014/main" id="{DA2A934E-EA56-4A23-BA50-D282FB9A13D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022231" y="2703270"/>
                                  <a:ext cx="3833447" cy="2088537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3F2F1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fr-FR" dirty="0"/>
                                </a:p>
                              </p:txBody>
                            </p:sp>
                          </p:grpSp>
                          <p:pic>
                            <p:nvPicPr>
                              <p:cNvPr id="11" name="Image 10">
                                <a:extLst>
                                  <a:ext uri="{FF2B5EF4-FFF2-40B4-BE49-F238E27FC236}">
                                    <a16:creationId xmlns="" xmlns:a16="http://schemas.microsoft.com/office/drawing/2014/main" id="{65F0D5ED-CD62-4A6E-8946-5F91FEE97D82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5"/>
                              <a:srcRect l="1286" r="2091"/>
                              <a:stretch/>
                            </p:blipFill>
                            <p:spPr>
                              <a:xfrm>
                                <a:off x="3375980" y="2952047"/>
                                <a:ext cx="3481961" cy="238963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13" name="Rectangle 12">
                                <a:extLst>
                                  <a:ext uri="{FF2B5EF4-FFF2-40B4-BE49-F238E27FC236}">
                                    <a16:creationId xmlns="" xmlns:a16="http://schemas.microsoft.com/office/drawing/2014/main" id="{C955232B-4AE5-44FC-943D-F92E27104FA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375980" y="2945424"/>
                                <a:ext cx="3481961" cy="2396259"/>
                              </a:xfrm>
                              <a:prstGeom prst="rect">
                                <a:avLst/>
                              </a:prstGeom>
                              <a:noFill/>
                              <a:ln w="3810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14" name="Rectangle 13">
                                <a:extLst>
                                  <a:ext uri="{FF2B5EF4-FFF2-40B4-BE49-F238E27FC236}">
                                    <a16:creationId xmlns="" xmlns:a16="http://schemas.microsoft.com/office/drawing/2014/main" id="{BF6269A7-8928-42F3-8268-9462626F9D8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938954" y="4664362"/>
                                <a:ext cx="483577" cy="620216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/>
                              </a:p>
                            </p:txBody>
                          </p:sp>
                        </p:grpSp>
                        <p:sp>
                          <p:nvSpPr>
                            <p:cNvPr id="20" name="ZoneTexte 19">
                              <a:extLst>
                                <a:ext uri="{FF2B5EF4-FFF2-40B4-BE49-F238E27FC236}">
                                  <a16:creationId xmlns="" xmlns:a16="http://schemas.microsoft.com/office/drawing/2014/main" id="{1AF3F44D-5DDB-4FE5-8A08-07BD83EF029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339893" y="5669693"/>
                              <a:ext cx="5514542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fr-FR" b="1" dirty="0">
                                  <a:solidFill>
                                    <a:srgbClr val="002060"/>
                                  </a:solidFill>
                                  <a:latin typeface="+mj-lt"/>
                                </a:rPr>
                                <a:t>Accès depuis « Equipes » ou 	             « Autres applications » </a:t>
                              </a:r>
                            </a:p>
                          </p:txBody>
                        </p:sp>
                        <p:sp>
                          <p:nvSpPr>
                            <p:cNvPr id="21" name="ZoneTexte 20">
                              <a:extLst>
                                <a:ext uri="{FF2B5EF4-FFF2-40B4-BE49-F238E27FC236}">
                                  <a16:creationId xmlns="" xmlns:a16="http://schemas.microsoft.com/office/drawing/2014/main" id="{10CEAF83-C3D8-49FA-AA79-497ED0829CD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090543" y="5669693"/>
                              <a:ext cx="4943005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fr-FR" b="1" dirty="0">
                                  <a:solidFill>
                                    <a:srgbClr val="002060"/>
                                  </a:solidFill>
                                  <a:latin typeface="+mj-lt"/>
                                </a:rPr>
                                <a:t>Accès au </a:t>
                              </a:r>
                              <a:r>
                                <a:rPr lang="fr-FR" b="1" dirty="0" err="1">
                                  <a:solidFill>
                                    <a:srgbClr val="002060"/>
                                  </a:solidFill>
                                  <a:latin typeface="+mj-lt"/>
                                </a:rPr>
                                <a:t>Whiteboard</a:t>
                              </a:r>
                              <a:r>
                                <a:rPr lang="fr-FR" b="1" dirty="0">
                                  <a:solidFill>
                                    <a:srgbClr val="002060"/>
                                  </a:solidFill>
                                  <a:latin typeface="+mj-lt"/>
                                </a:rPr>
                                <a:t> mode collaboration</a:t>
                              </a:r>
                            </a:p>
                            <a:p>
                              <a:r>
                                <a:rPr lang="fr-FR" b="1" dirty="0">
                                  <a:solidFill>
                                    <a:srgbClr val="002060"/>
                                  </a:solidFill>
                                  <a:latin typeface="+mj-lt"/>
                                </a:rPr>
                                <a:t>depuis une équipe</a:t>
                              </a:r>
                            </a:p>
                          </p:txBody>
                        </p:sp>
                      </p:grpSp>
                    </p:grpSp>
                  </p:grpSp>
                  <p:pic>
                    <p:nvPicPr>
                      <p:cNvPr id="25" name="Image 24">
                        <a:extLst>
                          <a:ext uri="{FF2B5EF4-FFF2-40B4-BE49-F238E27FC236}">
                            <a16:creationId xmlns="" xmlns:a16="http://schemas.microsoft.com/office/drawing/2014/main" id="{F4CF2070-2BA2-4728-A0A8-9BAF2BD5874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/>
                      <a:srcRect l="52715" t="17357" r="17211" b="16347"/>
                      <a:stretch/>
                    </p:blipFill>
                    <p:spPr>
                      <a:xfrm>
                        <a:off x="9454119" y="3799186"/>
                        <a:ext cx="1395494" cy="865176"/>
                      </a:xfrm>
                      <a:prstGeom prst="rect">
                        <a:avLst/>
                      </a:prstGeom>
                    </p:spPr>
                  </p:pic>
                </p:grpSp>
                <p:cxnSp>
                  <p:nvCxnSpPr>
                    <p:cNvPr id="28" name="Google Shape;125;p3">
                      <a:extLst>
                        <a:ext uri="{FF2B5EF4-FFF2-40B4-BE49-F238E27FC236}">
                          <a16:creationId xmlns="" xmlns:a16="http://schemas.microsoft.com/office/drawing/2014/main" id="{66EA632B-19D6-4F23-8FDB-040C3C1924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501879" y="4006504"/>
                      <a:ext cx="869201" cy="0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rgbClr val="FF0000"/>
                      </a:solidFill>
                      <a:prstDash val="solid"/>
                      <a:miter lim="800000"/>
                      <a:headEnd type="none" w="sm" len="sm"/>
                      <a:tailEnd type="triangle" w="med" len="med"/>
                    </a:ln>
                  </p:spPr>
                </p:cxnSp>
                <p:cxnSp>
                  <p:nvCxnSpPr>
                    <p:cNvPr id="29" name="Google Shape;125;p3">
                      <a:extLst>
                        <a:ext uri="{FF2B5EF4-FFF2-40B4-BE49-F238E27FC236}">
                          <a16:creationId xmlns="" xmlns:a16="http://schemas.microsoft.com/office/drawing/2014/main" id="{81DDCF96-6D37-4724-A44C-082DCB0FF8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501879" y="4497305"/>
                      <a:ext cx="869201" cy="0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rgbClr val="FF0000"/>
                      </a:solidFill>
                      <a:prstDash val="solid"/>
                      <a:miter lim="800000"/>
                      <a:headEnd type="none" w="sm" len="sm"/>
                      <a:tailEnd type="triangle" w="med" len="med"/>
                    </a:ln>
                  </p:spPr>
                </p:cxnSp>
                <p:sp>
                  <p:nvSpPr>
                    <p:cNvPr id="30" name="ZoneTexte 29">
                      <a:extLst>
                        <a:ext uri="{FF2B5EF4-FFF2-40B4-BE49-F238E27FC236}">
                          <a16:creationId xmlns="" xmlns:a16="http://schemas.microsoft.com/office/drawing/2014/main" id="{B7151D8F-E1BB-4696-8F08-B71A5B9E56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90193" y="3822632"/>
                      <a:ext cx="110235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+mj-lt"/>
                        </a:rPr>
                        <a:t>Utilisateur 1</a:t>
                      </a:r>
                    </a:p>
                  </p:txBody>
                </p:sp>
                <p:sp>
                  <p:nvSpPr>
                    <p:cNvPr id="31" name="ZoneTexte 30">
                      <a:extLst>
                        <a:ext uri="{FF2B5EF4-FFF2-40B4-BE49-F238E27FC236}">
                          <a16:creationId xmlns="" xmlns:a16="http://schemas.microsoft.com/office/drawing/2014/main" id="{46A86AA5-0874-4068-8670-BB1B114EB4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99522" y="4343416"/>
                      <a:ext cx="110235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b="1" dirty="0">
                          <a:solidFill>
                            <a:srgbClr val="002060"/>
                          </a:solidFill>
                          <a:latin typeface="+mj-lt"/>
                        </a:rPr>
                        <a:t>Utilisateur 2</a:t>
                      </a:r>
                    </a:p>
                  </p:txBody>
                </p:sp>
              </p:grpSp>
              <p:grpSp>
                <p:nvGrpSpPr>
                  <p:cNvPr id="35" name="Groupe 34">
                    <a:extLst>
                      <a:ext uri="{FF2B5EF4-FFF2-40B4-BE49-F238E27FC236}">
                        <a16:creationId xmlns="" xmlns:a16="http://schemas.microsoft.com/office/drawing/2014/main" id="{3B14B13C-D76D-4D95-8ABA-9AFD51EEAA8E}"/>
                      </a:ext>
                    </a:extLst>
                  </p:cNvPr>
                  <p:cNvGrpSpPr/>
                  <p:nvPr/>
                </p:nvGrpSpPr>
                <p:grpSpPr>
                  <a:xfrm>
                    <a:off x="10585878" y="3485480"/>
                    <a:ext cx="1480972" cy="2184213"/>
                    <a:chOff x="10718104" y="3429000"/>
                    <a:chExt cx="1480972" cy="2184213"/>
                  </a:xfrm>
                </p:grpSpPr>
                <p:pic>
                  <p:nvPicPr>
                    <p:cNvPr id="33" name="Image 32">
                      <a:extLst>
                        <a:ext uri="{FF2B5EF4-FFF2-40B4-BE49-F238E27FC236}">
                          <a16:creationId xmlns="" xmlns:a16="http://schemas.microsoft.com/office/drawing/2014/main" id="{792A1988-707B-4732-86B8-BCE9C6A4B0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/>
                    <a:srcRect l="85873" t="7436" r="901" b="25672"/>
                    <a:stretch/>
                  </p:blipFill>
                  <p:spPr>
                    <a:xfrm>
                      <a:off x="10725179" y="3516435"/>
                      <a:ext cx="1473897" cy="209677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4" name="Rectangle 33">
                      <a:extLst>
                        <a:ext uri="{FF2B5EF4-FFF2-40B4-BE49-F238E27FC236}">
                          <a16:creationId xmlns="" xmlns:a16="http://schemas.microsoft.com/office/drawing/2014/main" id="{0117341B-1CFD-4FA8-B24B-74E7657D5D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18104" y="3429000"/>
                      <a:ext cx="1473896" cy="2127732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37" name="Rectangle 36">
                  <a:extLst>
                    <a:ext uri="{FF2B5EF4-FFF2-40B4-BE49-F238E27FC236}">
                      <a16:creationId xmlns="" xmlns:a16="http://schemas.microsoft.com/office/drawing/2014/main" id="{52E3A977-EAC9-4CFC-A6FB-2F87BFB588C0}"/>
                    </a:ext>
                  </a:extLst>
                </p:cNvPr>
                <p:cNvSpPr/>
                <p:nvPr/>
              </p:nvSpPr>
              <p:spPr>
                <a:xfrm>
                  <a:off x="11720146" y="3156439"/>
                  <a:ext cx="237392" cy="21608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C5753F74-0A27-44A2-B039-9575AF8A767C}"/>
                  </a:ext>
                </a:extLst>
              </p:cNvPr>
              <p:cNvSpPr/>
              <p:nvPr/>
            </p:nvSpPr>
            <p:spPr>
              <a:xfrm>
                <a:off x="10590621" y="4343415"/>
                <a:ext cx="1463985" cy="547217"/>
              </a:xfrm>
              <a:prstGeom prst="rect">
                <a:avLst/>
              </a:prstGeom>
              <a:solidFill>
                <a:srgbClr val="4472C4">
                  <a:alpha val="3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1" name="Image 40">
              <a:extLst>
                <a:ext uri="{FF2B5EF4-FFF2-40B4-BE49-F238E27FC236}">
                  <a16:creationId xmlns="" xmlns:a16="http://schemas.microsoft.com/office/drawing/2014/main" id="{68F88959-6A80-44A4-BCE5-EB819B661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88073" y="5696067"/>
              <a:ext cx="538895" cy="370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8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=""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</a:t>
            </a:r>
            <a:r>
              <a:rPr lang="fr" dirty="0"/>
              <a:t>7</a:t>
            </a:r>
          </a:p>
        </p:txBody>
      </p:sp>
      <p:sp>
        <p:nvSpPr>
          <p:cNvPr id="45" name="Rectangle 44" descr="Il s’agit d’une image d’un bureau avec les ordinateurs portables et de personnes travaillant.">
            <a:extLst>
              <a:ext uri="{FF2B5EF4-FFF2-40B4-BE49-F238E27FC236}">
                <a16:creationId xmlns="" xmlns:a16="http://schemas.microsoft.com/office/drawing/2014/main" id="{DC9C636D-4B41-4EE9-B719-BA7122C242C1}"/>
              </a:ext>
            </a:extLst>
          </p:cNvPr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 de texte 56">
            <a:extLst>
              <a:ext uri="{FF2B5EF4-FFF2-40B4-BE49-F238E27FC236}">
                <a16:creationId xmlns="" xmlns:a16="http://schemas.microsoft.com/office/drawing/2014/main" id="{8050307C-F5DF-44D3-A370-726EE7B71A87}"/>
              </a:ext>
            </a:extLst>
          </p:cNvPr>
          <p:cNvSpPr txBox="1"/>
          <p:nvPr/>
        </p:nvSpPr>
        <p:spPr>
          <a:xfrm>
            <a:off x="166522" y="655477"/>
            <a:ext cx="7192640" cy="688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fr-FR" sz="4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Intégration de l’application Trello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69AAD7C-1500-4DC4-A64A-45E48566C880}"/>
              </a:ext>
            </a:extLst>
          </p:cNvPr>
          <p:cNvSpPr/>
          <p:nvPr/>
        </p:nvSpPr>
        <p:spPr>
          <a:xfrm>
            <a:off x="2909776" y="3336230"/>
            <a:ext cx="1416037" cy="228600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="" xmlns:a16="http://schemas.microsoft.com/office/drawing/2014/main" id="{507F8337-14E1-4A3B-895F-833E6B063E69}"/>
              </a:ext>
            </a:extLst>
          </p:cNvPr>
          <p:cNvGrpSpPr/>
          <p:nvPr/>
        </p:nvGrpSpPr>
        <p:grpSpPr>
          <a:xfrm>
            <a:off x="-67534" y="1782094"/>
            <a:ext cx="12173810" cy="4282321"/>
            <a:chOff x="0" y="1808214"/>
            <a:chExt cx="12173810" cy="4282321"/>
          </a:xfrm>
        </p:grpSpPr>
        <p:grpSp>
          <p:nvGrpSpPr>
            <p:cNvPr id="33" name="Groupe 32">
              <a:extLst>
                <a:ext uri="{FF2B5EF4-FFF2-40B4-BE49-F238E27FC236}">
                  <a16:creationId xmlns="" xmlns:a16="http://schemas.microsoft.com/office/drawing/2014/main" id="{6FF735EB-B7F7-4C8F-9A2D-264321BB1504}"/>
                </a:ext>
              </a:extLst>
            </p:cNvPr>
            <p:cNvGrpSpPr/>
            <p:nvPr/>
          </p:nvGrpSpPr>
          <p:grpSpPr>
            <a:xfrm>
              <a:off x="0" y="2235816"/>
              <a:ext cx="4411832" cy="3854719"/>
              <a:chOff x="0" y="2235816"/>
              <a:chExt cx="4411832" cy="3854719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="" xmlns:a16="http://schemas.microsoft.com/office/drawing/2014/main" id="{43766D3B-D43F-4124-941E-19D5A25D56A2}"/>
                  </a:ext>
                </a:extLst>
              </p:cNvPr>
              <p:cNvGrpSpPr/>
              <p:nvPr/>
            </p:nvGrpSpPr>
            <p:grpSpPr>
              <a:xfrm>
                <a:off x="0" y="2235816"/>
                <a:ext cx="4411832" cy="3326236"/>
                <a:chOff x="-39068" y="2306155"/>
                <a:chExt cx="4411832" cy="3326236"/>
              </a:xfrm>
            </p:grpSpPr>
            <p:grpSp>
              <p:nvGrpSpPr>
                <p:cNvPr id="16" name="Groupe 15">
                  <a:extLst>
                    <a:ext uri="{FF2B5EF4-FFF2-40B4-BE49-F238E27FC236}">
                      <a16:creationId xmlns="" xmlns:a16="http://schemas.microsoft.com/office/drawing/2014/main" id="{788EA769-D70D-4397-AF89-19DBEA04138C}"/>
                    </a:ext>
                  </a:extLst>
                </p:cNvPr>
                <p:cNvGrpSpPr/>
                <p:nvPr/>
              </p:nvGrpSpPr>
              <p:grpSpPr>
                <a:xfrm>
                  <a:off x="0" y="2306155"/>
                  <a:ext cx="4372764" cy="3326236"/>
                  <a:chOff x="166522" y="1765882"/>
                  <a:chExt cx="4372764" cy="3326236"/>
                </a:xfrm>
              </p:grpSpPr>
              <p:grpSp>
                <p:nvGrpSpPr>
                  <p:cNvPr id="15" name="Groupe 14">
                    <a:extLst>
                      <a:ext uri="{FF2B5EF4-FFF2-40B4-BE49-F238E27FC236}">
                        <a16:creationId xmlns="" xmlns:a16="http://schemas.microsoft.com/office/drawing/2014/main" id="{6E09554B-24F7-4F4F-BB8C-30B901343BBC}"/>
                      </a:ext>
                    </a:extLst>
                  </p:cNvPr>
                  <p:cNvGrpSpPr/>
                  <p:nvPr/>
                </p:nvGrpSpPr>
                <p:grpSpPr>
                  <a:xfrm>
                    <a:off x="1918814" y="1765882"/>
                    <a:ext cx="2620472" cy="3326236"/>
                    <a:chOff x="1918814" y="1765882"/>
                    <a:chExt cx="2620472" cy="3326236"/>
                  </a:xfrm>
                </p:grpSpPr>
                <p:grpSp>
                  <p:nvGrpSpPr>
                    <p:cNvPr id="9" name="Groupe 8">
                      <a:extLst>
                        <a:ext uri="{FF2B5EF4-FFF2-40B4-BE49-F238E27FC236}">
                          <a16:creationId xmlns="" xmlns:a16="http://schemas.microsoft.com/office/drawing/2014/main" id="{4D99D944-73E8-4892-AE3D-923EE5E668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72386" y="1765882"/>
                      <a:ext cx="1866900" cy="3326236"/>
                      <a:chOff x="650631" y="1861587"/>
                      <a:chExt cx="1866900" cy="3326236"/>
                    </a:xfrm>
                  </p:grpSpPr>
                  <p:grpSp>
                    <p:nvGrpSpPr>
                      <p:cNvPr id="6" name="Groupe 5">
                        <a:extLst>
                          <a:ext uri="{FF2B5EF4-FFF2-40B4-BE49-F238E27FC236}">
                            <a16:creationId xmlns="" xmlns:a16="http://schemas.microsoft.com/office/drawing/2014/main" id="{6CE145F7-67E2-4287-95BA-64F97E75D07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0631" y="1861587"/>
                        <a:ext cx="1866900" cy="3326236"/>
                        <a:chOff x="747346" y="1782095"/>
                        <a:chExt cx="1866900" cy="3326236"/>
                      </a:xfrm>
                    </p:grpSpPr>
                    <p:pic>
                      <p:nvPicPr>
                        <p:cNvPr id="3" name="Image 2">
                          <a:extLst>
                            <a:ext uri="{FF2B5EF4-FFF2-40B4-BE49-F238E27FC236}">
                              <a16:creationId xmlns="" xmlns:a16="http://schemas.microsoft.com/office/drawing/2014/main" id="{64F2E404-6E67-45B4-B30B-20816E0B68E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/>
                        <a:srcRect l="50000" t="-2565" r="34807" b="5898"/>
                        <a:stretch/>
                      </p:blipFill>
                      <p:spPr>
                        <a:xfrm>
                          <a:off x="762000" y="1782095"/>
                          <a:ext cx="1852246" cy="3326236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5" name="Rectangle 4">
                          <a:extLst>
                            <a:ext uri="{FF2B5EF4-FFF2-40B4-BE49-F238E27FC236}">
                              <a16:creationId xmlns="" xmlns:a16="http://schemas.microsoft.com/office/drawing/2014/main" id="{C58BF788-382A-4C6D-8E0A-CCD90B5522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7346" y="1872762"/>
                          <a:ext cx="1866900" cy="3235569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5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</p:grpSp>
                  <p:sp>
                    <p:nvSpPr>
                      <p:cNvPr id="8" name="Rectangle 7">
                        <a:extLst>
                          <a:ext uri="{FF2B5EF4-FFF2-40B4-BE49-F238E27FC236}">
                            <a16:creationId xmlns="" xmlns:a16="http://schemas.microsoft.com/office/drawing/2014/main" id="{1E596BD6-E82C-4630-B937-4B9171F885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0454" y="3798278"/>
                        <a:ext cx="293077" cy="228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5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cxnSp>
                  <p:nvCxnSpPr>
                    <p:cNvPr id="10" name="Google Shape;125;p3">
                      <a:extLst>
                        <a:ext uri="{FF2B5EF4-FFF2-40B4-BE49-F238E27FC236}">
                          <a16:creationId xmlns="" xmlns:a16="http://schemas.microsoft.com/office/drawing/2014/main" id="{BD7262BA-76E5-4401-80A6-0AE82E02D5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18814" y="3816873"/>
                      <a:ext cx="869201" cy="0"/>
                    </a:xfrm>
                    <a:prstGeom prst="straightConnector1">
                      <a:avLst/>
                    </a:prstGeom>
                    <a:noFill/>
                    <a:ln w="57150" cap="flat" cmpd="sng">
                      <a:solidFill>
                        <a:srgbClr val="FF0000"/>
                      </a:solidFill>
                      <a:prstDash val="solid"/>
                      <a:miter lim="800000"/>
                      <a:headEnd type="none" w="sm" len="sm"/>
                      <a:tailEnd type="triangle" w="med" len="med"/>
                    </a:ln>
                  </p:spPr>
                </p:cxnSp>
              </p:grpSp>
              <p:grpSp>
                <p:nvGrpSpPr>
                  <p:cNvPr id="14" name="Groupe 13">
                    <a:extLst>
                      <a:ext uri="{FF2B5EF4-FFF2-40B4-BE49-F238E27FC236}">
                        <a16:creationId xmlns="" xmlns:a16="http://schemas.microsoft.com/office/drawing/2014/main" id="{7527C5E9-2BF1-4536-92DD-7613AC216C7A}"/>
                      </a:ext>
                    </a:extLst>
                  </p:cNvPr>
                  <p:cNvGrpSpPr/>
                  <p:nvPr/>
                </p:nvGrpSpPr>
                <p:grpSpPr>
                  <a:xfrm>
                    <a:off x="166522" y="3561088"/>
                    <a:ext cx="1866900" cy="370085"/>
                    <a:chOff x="1377938" y="5668940"/>
                    <a:chExt cx="1866900" cy="370085"/>
                  </a:xfrm>
                </p:grpSpPr>
                <p:sp>
                  <p:nvSpPr>
                    <p:cNvPr id="12" name="ZoneTexte 11">
                      <a:extLst>
                        <a:ext uri="{FF2B5EF4-FFF2-40B4-BE49-F238E27FC236}">
                          <a16:creationId xmlns="" xmlns:a16="http://schemas.microsoft.com/office/drawing/2014/main" id="{F5C3EE03-0A18-4353-92B2-F15BA842C6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77938" y="5669693"/>
                      <a:ext cx="18669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b="1" dirty="0">
                          <a:solidFill>
                            <a:srgbClr val="002060"/>
                          </a:solidFill>
                          <a:latin typeface="+mj-lt"/>
                        </a:rPr>
                        <a:t>Cliquer sur             </a:t>
                      </a:r>
                    </a:p>
                  </p:txBody>
                </p:sp>
                <p:pic>
                  <p:nvPicPr>
                    <p:cNvPr id="13" name="Image 12">
                      <a:extLst>
                        <a:ext uri="{FF2B5EF4-FFF2-40B4-BE49-F238E27FC236}">
                          <a16:creationId xmlns="" xmlns:a16="http://schemas.microsoft.com/office/drawing/2014/main" id="{4481C9F3-BC56-4851-82A6-23345D31C5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2470639" y="5668940"/>
                      <a:ext cx="538895" cy="370085"/>
                    </a:xfrm>
                    <a:prstGeom prst="rect">
                      <a:avLst/>
                    </a:prstGeom>
                  </p:spPr>
                </p:pic>
              </p:grpSp>
            </p:grpSp>
            <p:cxnSp>
              <p:nvCxnSpPr>
                <p:cNvPr id="18" name="Google Shape;125;p3">
                  <a:extLst>
                    <a:ext uri="{FF2B5EF4-FFF2-40B4-BE49-F238E27FC236}">
                      <a16:creationId xmlns="" xmlns:a16="http://schemas.microsoft.com/office/drawing/2014/main" id="{34EC1AFA-4822-4D31-900A-E1633AAC74A1}"/>
                    </a:ext>
                  </a:extLst>
                </p:cNvPr>
                <p:cNvCxnSpPr>
                  <a:cxnSpLocks/>
                  <a:stCxn id="22" idx="3"/>
                </p:cNvCxnSpPr>
                <p:nvPr/>
              </p:nvCxnSpPr>
              <p:spPr>
                <a:xfrm>
                  <a:off x="2068730" y="3429000"/>
                  <a:ext cx="841046" cy="0"/>
                </a:xfrm>
                <a:prstGeom prst="straightConnector1">
                  <a:avLst/>
                </a:prstGeom>
                <a:noFill/>
                <a:ln w="571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22" name="ZoneTexte 21">
                  <a:extLst>
                    <a:ext uri="{FF2B5EF4-FFF2-40B4-BE49-F238E27FC236}">
                      <a16:creationId xmlns="" xmlns:a16="http://schemas.microsoft.com/office/drawing/2014/main" id="{B4985148-1E19-4B47-AD66-946C8C4403E1}"/>
                    </a:ext>
                  </a:extLst>
                </p:cNvPr>
                <p:cNvSpPr txBox="1"/>
                <p:nvPr/>
              </p:nvSpPr>
              <p:spPr>
                <a:xfrm>
                  <a:off x="-39068" y="3244334"/>
                  <a:ext cx="2107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solidFill>
                        <a:srgbClr val="002060"/>
                      </a:solidFill>
                      <a:latin typeface="+mj-lt"/>
                    </a:rPr>
                    <a:t>Rechercher « Trello »</a:t>
                  </a:r>
                </a:p>
              </p:txBody>
            </p:sp>
          </p:grpSp>
          <p:grpSp>
            <p:nvGrpSpPr>
              <p:cNvPr id="23" name="Groupe 22">
                <a:extLst>
                  <a:ext uri="{FF2B5EF4-FFF2-40B4-BE49-F238E27FC236}">
                    <a16:creationId xmlns="" xmlns:a16="http://schemas.microsoft.com/office/drawing/2014/main" id="{553A0AC0-1C94-4AD3-BA96-5699B7148D8A}"/>
                  </a:ext>
                </a:extLst>
              </p:cNvPr>
              <p:cNvGrpSpPr/>
              <p:nvPr/>
            </p:nvGrpSpPr>
            <p:grpSpPr>
              <a:xfrm>
                <a:off x="3282870" y="5721203"/>
                <a:ext cx="298938" cy="369332"/>
                <a:chOff x="2484183" y="5805178"/>
                <a:chExt cx="298938" cy="369332"/>
              </a:xfrm>
            </p:grpSpPr>
            <p:sp>
              <p:nvSpPr>
                <p:cNvPr id="25" name="Ellipse 24">
                  <a:extLst>
                    <a:ext uri="{FF2B5EF4-FFF2-40B4-BE49-F238E27FC236}">
                      <a16:creationId xmlns="" xmlns:a16="http://schemas.microsoft.com/office/drawing/2014/main" id="{E1A0C261-62F8-4DC5-9EB6-C14CC57AF1AF}"/>
                    </a:ext>
                  </a:extLst>
                </p:cNvPr>
                <p:cNvSpPr/>
                <p:nvPr/>
              </p:nvSpPr>
              <p:spPr>
                <a:xfrm>
                  <a:off x="2484183" y="5840443"/>
                  <a:ext cx="298938" cy="270211"/>
                </a:xfrm>
                <a:prstGeom prst="ellipse">
                  <a:avLst/>
                </a:prstGeom>
                <a:solidFill>
                  <a:srgbClr val="DCDCDC"/>
                </a:solidFill>
                <a:ln>
                  <a:solidFill>
                    <a:srgbClr val="DCDCDC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="" xmlns:a16="http://schemas.microsoft.com/office/drawing/2014/main" id="{ACF406E2-602D-4DE2-A76D-5F205F4EDCD8}"/>
                    </a:ext>
                  </a:extLst>
                </p:cNvPr>
                <p:cNvSpPr txBox="1"/>
                <p:nvPr/>
              </p:nvSpPr>
              <p:spPr>
                <a:xfrm>
                  <a:off x="2484183" y="5805178"/>
                  <a:ext cx="2989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solidFill>
                        <a:srgbClr val="002060"/>
                      </a:solidFill>
                      <a:latin typeface="+mj-lt"/>
                    </a:rPr>
                    <a:t>1</a:t>
                  </a:r>
                </a:p>
              </p:txBody>
            </p:sp>
          </p:grpSp>
        </p:grpSp>
        <p:grpSp>
          <p:nvGrpSpPr>
            <p:cNvPr id="20" name="Groupe 19">
              <a:extLst>
                <a:ext uri="{FF2B5EF4-FFF2-40B4-BE49-F238E27FC236}">
                  <a16:creationId xmlns="" xmlns:a16="http://schemas.microsoft.com/office/drawing/2014/main" id="{DE8CE91B-E8E3-40C9-AD20-356C79AB5BE3}"/>
                </a:ext>
              </a:extLst>
            </p:cNvPr>
            <p:cNvGrpSpPr/>
            <p:nvPr/>
          </p:nvGrpSpPr>
          <p:grpSpPr>
            <a:xfrm>
              <a:off x="5380892" y="1808214"/>
              <a:ext cx="6792918" cy="4218465"/>
              <a:chOff x="5380892" y="1808214"/>
              <a:chExt cx="6792918" cy="4218465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="" xmlns:a16="http://schemas.microsoft.com/office/drawing/2014/main" id="{355AD1E4-9D7B-4933-8F37-CAE95E30D256}"/>
                  </a:ext>
                </a:extLst>
              </p:cNvPr>
              <p:cNvGrpSpPr/>
              <p:nvPr/>
            </p:nvGrpSpPr>
            <p:grpSpPr>
              <a:xfrm>
                <a:off x="5380892" y="2514600"/>
                <a:ext cx="5363307" cy="2816282"/>
                <a:chOff x="5451231" y="2218231"/>
                <a:chExt cx="6005146" cy="3244536"/>
              </a:xfrm>
            </p:grpSpPr>
            <p:pic>
              <p:nvPicPr>
                <p:cNvPr id="26" name="Image 25">
                  <a:extLst>
                    <a:ext uri="{FF2B5EF4-FFF2-40B4-BE49-F238E27FC236}">
                      <a16:creationId xmlns="" xmlns:a16="http://schemas.microsoft.com/office/drawing/2014/main" id="{DD6BC97F-FF6F-4D21-9B04-138B1E48E0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0000" t="-257" r="841" b="5897"/>
                <a:stretch/>
              </p:blipFill>
              <p:spPr>
                <a:xfrm>
                  <a:off x="5451231" y="2218231"/>
                  <a:ext cx="5993423" cy="3235569"/>
                </a:xfrm>
                <a:prstGeom prst="rect">
                  <a:avLst/>
                </a:prstGeom>
              </p:spPr>
            </p:pic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413AE88C-2AE5-470F-82AD-D4E6F5136F29}"/>
                    </a:ext>
                  </a:extLst>
                </p:cNvPr>
                <p:cNvSpPr/>
                <p:nvPr/>
              </p:nvSpPr>
              <p:spPr>
                <a:xfrm>
                  <a:off x="5451231" y="2218231"/>
                  <a:ext cx="6005146" cy="3244536"/>
                </a:xfrm>
                <a:prstGeom prst="rect">
                  <a:avLst/>
                </a:prstGeom>
                <a:noFill/>
                <a:ln w="38100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0" name="Groupe 29">
                <a:extLst>
                  <a:ext uri="{FF2B5EF4-FFF2-40B4-BE49-F238E27FC236}">
                    <a16:creationId xmlns="" xmlns:a16="http://schemas.microsoft.com/office/drawing/2014/main" id="{2C07B913-21DC-4E70-86BD-222463524D5C}"/>
                  </a:ext>
                </a:extLst>
              </p:cNvPr>
              <p:cNvGrpSpPr/>
              <p:nvPr/>
            </p:nvGrpSpPr>
            <p:grpSpPr>
              <a:xfrm>
                <a:off x="8054985" y="5657347"/>
                <a:ext cx="298938" cy="369332"/>
                <a:chOff x="2484183" y="5805178"/>
                <a:chExt cx="298938" cy="369332"/>
              </a:xfrm>
            </p:grpSpPr>
            <p:sp>
              <p:nvSpPr>
                <p:cNvPr id="31" name="Ellipse 30">
                  <a:extLst>
                    <a:ext uri="{FF2B5EF4-FFF2-40B4-BE49-F238E27FC236}">
                      <a16:creationId xmlns="" xmlns:a16="http://schemas.microsoft.com/office/drawing/2014/main" id="{75A1DC8E-4548-4899-9BB8-3D692FD0BC99}"/>
                    </a:ext>
                  </a:extLst>
                </p:cNvPr>
                <p:cNvSpPr/>
                <p:nvPr/>
              </p:nvSpPr>
              <p:spPr>
                <a:xfrm>
                  <a:off x="2484183" y="5840443"/>
                  <a:ext cx="298938" cy="270211"/>
                </a:xfrm>
                <a:prstGeom prst="ellipse">
                  <a:avLst/>
                </a:prstGeom>
                <a:solidFill>
                  <a:srgbClr val="DCDCDC"/>
                </a:solidFill>
                <a:ln>
                  <a:solidFill>
                    <a:srgbClr val="DCDCDC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ZoneTexte 31">
                  <a:extLst>
                    <a:ext uri="{FF2B5EF4-FFF2-40B4-BE49-F238E27FC236}">
                      <a16:creationId xmlns="" xmlns:a16="http://schemas.microsoft.com/office/drawing/2014/main" id="{788945E9-096E-4258-97F5-32F6D38A915D}"/>
                    </a:ext>
                  </a:extLst>
                </p:cNvPr>
                <p:cNvSpPr txBox="1"/>
                <p:nvPr/>
              </p:nvSpPr>
              <p:spPr>
                <a:xfrm>
                  <a:off x="2484183" y="5805178"/>
                  <a:ext cx="2989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solidFill>
                        <a:srgbClr val="002060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="" xmlns:a16="http://schemas.microsoft.com/office/drawing/2014/main" id="{A2920F5A-7696-4942-9AD4-B2E8B116CFF6}"/>
                  </a:ext>
                </a:extLst>
              </p:cNvPr>
              <p:cNvGrpSpPr/>
              <p:nvPr/>
            </p:nvGrpSpPr>
            <p:grpSpPr>
              <a:xfrm>
                <a:off x="9228864" y="1808214"/>
                <a:ext cx="2944946" cy="2731562"/>
                <a:chOff x="8562976" y="1555245"/>
                <a:chExt cx="2944946" cy="2731562"/>
              </a:xfrm>
            </p:grpSpPr>
            <p:pic>
              <p:nvPicPr>
                <p:cNvPr id="11" name="Image 10">
                  <a:extLst>
                    <a:ext uri="{FF2B5EF4-FFF2-40B4-BE49-F238E27FC236}">
                      <a16:creationId xmlns="" xmlns:a16="http://schemas.microsoft.com/office/drawing/2014/main" id="{590E428C-C01C-45E9-810E-DC19B6775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74758" y="1599215"/>
                  <a:ext cx="2933163" cy="2687592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86C817B4-A226-470F-8FEA-9E7C577814BE}"/>
                    </a:ext>
                  </a:extLst>
                </p:cNvPr>
                <p:cNvSpPr/>
                <p:nvPr/>
              </p:nvSpPr>
              <p:spPr>
                <a:xfrm>
                  <a:off x="8562976" y="1555245"/>
                  <a:ext cx="2944946" cy="2731562"/>
                </a:xfrm>
                <a:prstGeom prst="rect">
                  <a:avLst/>
                </a:prstGeom>
                <a:noFill/>
                <a:ln w="38100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C5AC44BF-CA1B-48F8-A6E0-2486F4936348}"/>
              </a:ext>
            </a:extLst>
          </p:cNvPr>
          <p:cNvSpPr txBox="1"/>
          <p:nvPr/>
        </p:nvSpPr>
        <p:spPr>
          <a:xfrm>
            <a:off x="9460751" y="5510417"/>
            <a:ext cx="264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</a:rPr>
              <a:t>Connexion </a:t>
            </a:r>
          </a:p>
        </p:txBody>
      </p:sp>
    </p:spTree>
    <p:extLst>
      <p:ext uri="{BB962C8B-B14F-4D97-AF65-F5344CB8AC3E}">
        <p14:creationId xmlns:p14="http://schemas.microsoft.com/office/powerpoint/2010/main" val="24857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 hidden="1">
            <a:extLst>
              <a:ext uri="{FF2B5EF4-FFF2-40B4-BE49-F238E27FC236}">
                <a16:creationId xmlns=""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</a:t>
            </a:r>
            <a:r>
              <a:rPr lang="fr" dirty="0"/>
              <a:t>7</a:t>
            </a:r>
          </a:p>
        </p:txBody>
      </p:sp>
      <p:sp>
        <p:nvSpPr>
          <p:cNvPr id="45" name="Rectangle 44" descr="Il s’agit d’une image d’un bureau avec les ordinateurs portables et de personnes travaillant.">
            <a:extLst>
              <a:ext uri="{FF2B5EF4-FFF2-40B4-BE49-F238E27FC236}">
                <a16:creationId xmlns="" xmlns:a16="http://schemas.microsoft.com/office/drawing/2014/main" id="{DC9C636D-4B41-4EE9-B719-BA7122C242C1}"/>
              </a:ext>
            </a:extLst>
          </p:cNvPr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 de texte 56">
            <a:extLst>
              <a:ext uri="{FF2B5EF4-FFF2-40B4-BE49-F238E27FC236}">
                <a16:creationId xmlns="" xmlns:a16="http://schemas.microsoft.com/office/drawing/2014/main" id="{8050307C-F5DF-44D3-A370-726EE7B71A87}"/>
              </a:ext>
            </a:extLst>
          </p:cNvPr>
          <p:cNvSpPr txBox="1"/>
          <p:nvPr/>
        </p:nvSpPr>
        <p:spPr>
          <a:xfrm>
            <a:off x="166522" y="655477"/>
            <a:ext cx="7192640" cy="6883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fr-FR" sz="4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Intégration de l’application Trello</a:t>
            </a:r>
          </a:p>
        </p:txBody>
      </p:sp>
      <p:sp>
        <p:nvSpPr>
          <p:cNvPr id="51" name="Accolade ouvrante 50">
            <a:extLst>
              <a:ext uri="{FF2B5EF4-FFF2-40B4-BE49-F238E27FC236}">
                <a16:creationId xmlns="" xmlns:a16="http://schemas.microsoft.com/office/drawing/2014/main" id="{024A4597-3218-4E5C-B15B-B0175872E3F0}"/>
              </a:ext>
            </a:extLst>
          </p:cNvPr>
          <p:cNvSpPr/>
          <p:nvPr/>
        </p:nvSpPr>
        <p:spPr>
          <a:xfrm rot="16200000">
            <a:off x="7713494" y="2584353"/>
            <a:ext cx="419713" cy="2936606"/>
          </a:xfrm>
          <a:prstGeom prst="leftBrac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5AA451C1-C592-42D3-9C67-D500F5A1E27F}"/>
              </a:ext>
            </a:extLst>
          </p:cNvPr>
          <p:cNvSpPr txBox="1"/>
          <p:nvPr/>
        </p:nvSpPr>
        <p:spPr>
          <a:xfrm>
            <a:off x="6600588" y="4474232"/>
            <a:ext cx="264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</a:rPr>
              <a:t>Suivi des missions/tâches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="" xmlns:a16="http://schemas.microsoft.com/office/drawing/2014/main" id="{22215D90-C413-4FD3-B106-5D2836E6DA92}"/>
              </a:ext>
            </a:extLst>
          </p:cNvPr>
          <p:cNvGrpSpPr/>
          <p:nvPr/>
        </p:nvGrpSpPr>
        <p:grpSpPr>
          <a:xfrm>
            <a:off x="0" y="2162175"/>
            <a:ext cx="12083143" cy="3555714"/>
            <a:chOff x="0" y="2092687"/>
            <a:chExt cx="12198129" cy="3555714"/>
          </a:xfrm>
        </p:grpSpPr>
        <p:grpSp>
          <p:nvGrpSpPr>
            <p:cNvPr id="41" name="Groupe 40">
              <a:extLst>
                <a:ext uri="{FF2B5EF4-FFF2-40B4-BE49-F238E27FC236}">
                  <a16:creationId xmlns="" xmlns:a16="http://schemas.microsoft.com/office/drawing/2014/main" id="{6176C022-59B7-4996-B704-A5CC2F1BCCF2}"/>
                </a:ext>
              </a:extLst>
            </p:cNvPr>
            <p:cNvGrpSpPr/>
            <p:nvPr/>
          </p:nvGrpSpPr>
          <p:grpSpPr>
            <a:xfrm>
              <a:off x="0" y="2092687"/>
              <a:ext cx="10172700" cy="3555714"/>
              <a:chOff x="0" y="2187937"/>
              <a:chExt cx="10172700" cy="3555714"/>
            </a:xfrm>
          </p:grpSpPr>
          <p:grpSp>
            <p:nvGrpSpPr>
              <p:cNvPr id="40" name="Groupe 39">
                <a:extLst>
                  <a:ext uri="{FF2B5EF4-FFF2-40B4-BE49-F238E27FC236}">
                    <a16:creationId xmlns="" xmlns:a16="http://schemas.microsoft.com/office/drawing/2014/main" id="{086BD842-4B1E-4061-AB78-E19A2636AB10}"/>
                  </a:ext>
                </a:extLst>
              </p:cNvPr>
              <p:cNvGrpSpPr/>
              <p:nvPr/>
            </p:nvGrpSpPr>
            <p:grpSpPr>
              <a:xfrm>
                <a:off x="3505200" y="2187937"/>
                <a:ext cx="6667500" cy="3555714"/>
                <a:chOff x="2305050" y="2378361"/>
                <a:chExt cx="6667500" cy="3555714"/>
              </a:xfrm>
            </p:grpSpPr>
            <p:grpSp>
              <p:nvGrpSpPr>
                <p:cNvPr id="38" name="Groupe 37">
                  <a:extLst>
                    <a:ext uri="{FF2B5EF4-FFF2-40B4-BE49-F238E27FC236}">
                      <a16:creationId xmlns="" xmlns:a16="http://schemas.microsoft.com/office/drawing/2014/main" id="{B4B78CFF-A8AF-457E-A589-F926DDB9C3BC}"/>
                    </a:ext>
                  </a:extLst>
                </p:cNvPr>
                <p:cNvGrpSpPr/>
                <p:nvPr/>
              </p:nvGrpSpPr>
              <p:grpSpPr>
                <a:xfrm>
                  <a:off x="2305050" y="2378361"/>
                  <a:ext cx="6667500" cy="3555714"/>
                  <a:chOff x="2600325" y="2435511"/>
                  <a:chExt cx="6667500" cy="3555714"/>
                </a:xfrm>
              </p:grpSpPr>
              <p:pic>
                <p:nvPicPr>
                  <p:cNvPr id="36" name="Image 35">
                    <a:extLst>
                      <a:ext uri="{FF2B5EF4-FFF2-40B4-BE49-F238E27FC236}">
                        <a16:creationId xmlns="" xmlns:a16="http://schemas.microsoft.com/office/drawing/2014/main" id="{DDB51898-DA51-43DE-B1A0-EF2AB3C7E7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0000" t="437" r="859" b="6666"/>
                  <a:stretch/>
                </p:blipFill>
                <p:spPr>
                  <a:xfrm>
                    <a:off x="2600325" y="2435511"/>
                    <a:ext cx="6667500" cy="3555714"/>
                  </a:xfrm>
                  <a:prstGeom prst="rect">
                    <a:avLst/>
                  </a:prstGeom>
                </p:spPr>
              </p:pic>
              <p:sp>
                <p:nvSpPr>
                  <p:cNvPr id="37" name="Rectangle 36">
                    <a:extLst>
                      <a:ext uri="{FF2B5EF4-FFF2-40B4-BE49-F238E27FC236}">
                        <a16:creationId xmlns="" xmlns:a16="http://schemas.microsoft.com/office/drawing/2014/main" id="{099D40E3-2598-4C3A-A611-F291D47673AA}"/>
                      </a:ext>
                    </a:extLst>
                  </p:cNvPr>
                  <p:cNvSpPr/>
                  <p:nvPr/>
                </p:nvSpPr>
                <p:spPr>
                  <a:xfrm>
                    <a:off x="2609850" y="2435511"/>
                    <a:ext cx="6657975" cy="3555714"/>
                  </a:xfrm>
                  <a:prstGeom prst="rect">
                    <a:avLst/>
                  </a:prstGeom>
                  <a:noFill/>
                  <a:ln w="38100">
                    <a:solidFill>
                      <a:srgbClr val="FF5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9" name="Rectangle 38">
                  <a:extLst>
                    <a:ext uri="{FF2B5EF4-FFF2-40B4-BE49-F238E27FC236}">
                      <a16:creationId xmlns="" xmlns:a16="http://schemas.microsoft.com/office/drawing/2014/main" id="{7871E5AA-C030-4589-B174-0AFAFF60F23D}"/>
                    </a:ext>
                  </a:extLst>
                </p:cNvPr>
                <p:cNvSpPr/>
                <p:nvPr/>
              </p:nvSpPr>
              <p:spPr>
                <a:xfrm>
                  <a:off x="2314575" y="4391025"/>
                  <a:ext cx="323850" cy="314325"/>
                </a:xfrm>
                <a:prstGeom prst="rect">
                  <a:avLst/>
                </a:prstGeom>
                <a:noFill/>
                <a:ln w="28575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42" name="Google Shape;125;p3">
                <a:extLst>
                  <a:ext uri="{FF2B5EF4-FFF2-40B4-BE49-F238E27FC236}">
                    <a16:creationId xmlns="" xmlns:a16="http://schemas.microsoft.com/office/drawing/2014/main" id="{C81D6CCF-F770-4470-9425-3007B2CFC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5524" y="4357763"/>
                <a:ext cx="869201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43" name="ZoneTexte 42">
                <a:extLst>
                  <a:ext uri="{FF2B5EF4-FFF2-40B4-BE49-F238E27FC236}">
                    <a16:creationId xmlns="" xmlns:a16="http://schemas.microsoft.com/office/drawing/2014/main" id="{B7858358-5725-4A39-9744-146FE2A15992}"/>
                  </a:ext>
                </a:extLst>
              </p:cNvPr>
              <p:cNvSpPr txBox="1"/>
              <p:nvPr/>
            </p:nvSpPr>
            <p:spPr>
              <a:xfrm>
                <a:off x="0" y="4191760"/>
                <a:ext cx="26455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02060"/>
                    </a:solidFill>
                    <a:latin typeface="+mj-lt"/>
                  </a:rPr>
                  <a:t>Affichage de l’application Trello</a:t>
                </a:r>
              </a:p>
            </p:txBody>
          </p:sp>
        </p:grpSp>
        <p:cxnSp>
          <p:nvCxnSpPr>
            <p:cNvPr id="47" name="Google Shape;125;p3">
              <a:extLst>
                <a:ext uri="{FF2B5EF4-FFF2-40B4-BE49-F238E27FC236}">
                  <a16:creationId xmlns="" xmlns:a16="http://schemas.microsoft.com/office/drawing/2014/main" id="{36066A3E-99D5-4DEF-9B45-895983901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2950" y="3014738"/>
              <a:ext cx="229039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0" name="ZoneTexte 49">
              <a:extLst>
                <a:ext uri="{FF2B5EF4-FFF2-40B4-BE49-F238E27FC236}">
                  <a16:creationId xmlns="" xmlns:a16="http://schemas.microsoft.com/office/drawing/2014/main" id="{05873102-3D5C-491F-BC45-E8D5E509F631}"/>
                </a:ext>
              </a:extLst>
            </p:cNvPr>
            <p:cNvSpPr txBox="1"/>
            <p:nvPr/>
          </p:nvSpPr>
          <p:spPr>
            <a:xfrm>
              <a:off x="10553700" y="2782669"/>
              <a:ext cx="1644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  <a:latin typeface="+mj-lt"/>
                </a:rPr>
                <a:t>Gérer les droits </a:t>
              </a:r>
            </a:p>
            <a:p>
              <a:pPr algn="ctr"/>
              <a:r>
                <a:rPr lang="fr-FR" b="1" dirty="0">
                  <a:solidFill>
                    <a:srgbClr val="002060"/>
                  </a:solidFill>
                  <a:latin typeface="+mj-lt"/>
                </a:rPr>
                <a:t>de visibilité</a:t>
              </a:r>
            </a:p>
          </p:txBody>
        </p:sp>
        <p:sp>
          <p:nvSpPr>
            <p:cNvPr id="53" name="Accolade ouvrante 52">
              <a:extLst>
                <a:ext uri="{FF2B5EF4-FFF2-40B4-BE49-F238E27FC236}">
                  <a16:creationId xmlns="" xmlns:a16="http://schemas.microsoft.com/office/drawing/2014/main" id="{5380E0E8-BD67-4FD1-9E13-A89D69548419}"/>
                </a:ext>
              </a:extLst>
            </p:cNvPr>
            <p:cNvSpPr/>
            <p:nvPr/>
          </p:nvSpPr>
          <p:spPr>
            <a:xfrm rot="16200000">
              <a:off x="7713495" y="2584353"/>
              <a:ext cx="419713" cy="2936606"/>
            </a:xfrm>
            <a:prstGeom prst="leftBrac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="" xmlns:a16="http://schemas.microsoft.com/office/drawing/2014/main" id="{ED80142E-FFB8-4252-ACA8-D1F64A6544D3}"/>
                </a:ext>
              </a:extLst>
            </p:cNvPr>
            <p:cNvSpPr txBox="1"/>
            <p:nvPr/>
          </p:nvSpPr>
          <p:spPr>
            <a:xfrm>
              <a:off x="6600588" y="4474232"/>
              <a:ext cx="3299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  <a:latin typeface="+mj-lt"/>
                </a:rPr>
                <a:t>- Suivi des missions/tâches</a:t>
              </a:r>
            </a:p>
            <a:p>
              <a:r>
                <a:rPr lang="fr-FR" b="1" dirty="0">
                  <a:solidFill>
                    <a:srgbClr val="002060"/>
                  </a:solidFill>
                  <a:latin typeface="+mj-lt"/>
                </a:rPr>
                <a:t>- Gestion de projet en intégralité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5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88;p11">
            <a:extLst>
              <a:ext uri="{FF2B5EF4-FFF2-40B4-BE49-F238E27FC236}">
                <a16:creationId xmlns="" xmlns:a16="http://schemas.microsoft.com/office/drawing/2014/main" id="{176BF2C5-669F-41B0-9B4C-437887B4B9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7061" y="5141167"/>
            <a:ext cx="2524585" cy="1659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596AD495-A14A-43DE-8344-3602EC72BB52}"/>
              </a:ext>
            </a:extLst>
          </p:cNvPr>
          <p:cNvGrpSpPr/>
          <p:nvPr/>
        </p:nvGrpSpPr>
        <p:grpSpPr>
          <a:xfrm>
            <a:off x="480271" y="1124256"/>
            <a:ext cx="10904886" cy="4524275"/>
            <a:chOff x="414957" y="1133586"/>
            <a:chExt cx="10904886" cy="4524275"/>
          </a:xfrm>
        </p:grpSpPr>
        <p:sp>
          <p:nvSpPr>
            <p:cNvPr id="9" name="Google Shape;290;p11">
              <a:extLst>
                <a:ext uri="{FF2B5EF4-FFF2-40B4-BE49-F238E27FC236}">
                  <a16:creationId xmlns="" xmlns:a16="http://schemas.microsoft.com/office/drawing/2014/main" id="{20A44378-1A91-4CB8-A831-493F2154B2A4}"/>
                </a:ext>
              </a:extLst>
            </p:cNvPr>
            <p:cNvSpPr txBox="1"/>
            <p:nvPr/>
          </p:nvSpPr>
          <p:spPr>
            <a:xfrm>
              <a:off x="414957" y="1133586"/>
              <a:ext cx="10904886" cy="4524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3" algn="just"/>
              <a:endParaRPr dirty="0">
                <a:latin typeface="+mj-lt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dirty="0">
                  <a:solidFill>
                    <a:srgbClr val="002060"/>
                  </a:solidFill>
                  <a:latin typeface="+mj-lt"/>
                  <a:ea typeface="Calibri"/>
                  <a:cs typeface="Calibri"/>
                  <a:sym typeface="Calibri"/>
                </a:rPr>
                <a:t>Cette fonction 				   permet d'ajouter un ________ sur 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800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dirty="0">
                  <a:solidFill>
                    <a:srgbClr val="002060"/>
                  </a:solidFill>
                  <a:latin typeface="+mj-lt"/>
                  <a:ea typeface="Calibri"/>
                  <a:cs typeface="Calibri"/>
                  <a:sym typeface="Calibri"/>
                </a:rPr>
                <a:t>la barre de navigation.</a:t>
              </a:r>
              <a:endParaRPr sz="2800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800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dirty="0">
                  <a:solidFill>
                    <a:srgbClr val="002060"/>
                  </a:solidFill>
                  <a:latin typeface="+mj-lt"/>
                  <a:ea typeface="Calibri"/>
                  <a:cs typeface="Calibri"/>
                  <a:sym typeface="Calibri"/>
                </a:rPr>
                <a:t>L’utilisation du Whiteboard sur Teams permet </a:t>
              </a:r>
              <a:r>
                <a:rPr lang="fr-FR" sz="2800" dirty="0" smtClean="0">
                  <a:solidFill>
                    <a:srgbClr val="002060"/>
                  </a:solidFill>
                  <a:latin typeface="+mj-lt"/>
                  <a:ea typeface="Calibri"/>
                  <a:cs typeface="Calibri"/>
                  <a:sym typeface="Calibri"/>
                </a:rPr>
                <a:t>de dessiner ou d’afficher une écriture _________________.</a:t>
              </a:r>
              <a:endParaRPr sz="2800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dirty="0">
                  <a:solidFill>
                    <a:srgbClr val="002060"/>
                  </a:solidFill>
                  <a:latin typeface="+mj-lt"/>
                  <a:ea typeface="Calibri"/>
                  <a:cs typeface="Calibri"/>
                  <a:sym typeface="Calibri"/>
                </a:rPr>
                <a:t>L’application Trello permet de gérer des </a:t>
              </a:r>
              <a:r>
                <a:rPr lang="fr-FR" sz="2800" dirty="0" smtClean="0">
                  <a:solidFill>
                    <a:srgbClr val="002060"/>
                  </a:solidFill>
                  <a:latin typeface="+mj-lt"/>
                  <a:ea typeface="Calibri"/>
                  <a:cs typeface="Calibri"/>
                  <a:sym typeface="Calibri"/>
                </a:rPr>
                <a:t>______________ </a:t>
              </a:r>
              <a:r>
                <a:rPr lang="fr-FR" sz="2800" dirty="0">
                  <a:solidFill>
                    <a:srgbClr val="002060"/>
                  </a:solidFill>
                  <a:latin typeface="+mj-lt"/>
                  <a:ea typeface="Calibri"/>
                  <a:cs typeface="Calibri"/>
                  <a:sym typeface="Calibri"/>
                </a:rPr>
                <a:t>dans leur intégralité.</a:t>
              </a:r>
              <a:endParaRPr lang="fr-FR" sz="2800" dirty="0">
                <a:solidFill>
                  <a:srgbClr val="002060"/>
                </a:solidFill>
                <a:latin typeface="+mj-lt"/>
                <a:cs typeface="Calibri"/>
                <a:sym typeface="Calibri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="" xmlns:a16="http://schemas.microsoft.com/office/drawing/2014/main" id="{DCE6FB93-9CC0-43C5-AA8C-CF3864ACCE5D}"/>
                </a:ext>
              </a:extLst>
            </p:cNvPr>
            <p:cNvGrpSpPr/>
            <p:nvPr/>
          </p:nvGrpSpPr>
          <p:grpSpPr>
            <a:xfrm>
              <a:off x="2762250" y="1133586"/>
              <a:ext cx="3333750" cy="833665"/>
              <a:chOff x="3137388" y="1204465"/>
              <a:chExt cx="3333750" cy="833665"/>
            </a:xfrm>
          </p:grpSpPr>
          <p:pic>
            <p:nvPicPr>
              <p:cNvPr id="4" name="Image 3">
                <a:extLst>
                  <a:ext uri="{FF2B5EF4-FFF2-40B4-BE49-F238E27FC236}">
                    <a16:creationId xmlns="" xmlns:a16="http://schemas.microsoft.com/office/drawing/2014/main" id="{7803FB4E-6A30-4228-A98D-C4DD110AB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388" y="1218980"/>
                <a:ext cx="3333750" cy="81915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B7AB0D0B-9032-4FF2-B4BC-DA8B3BCEC0C0}"/>
                  </a:ext>
                </a:extLst>
              </p:cNvPr>
              <p:cNvSpPr/>
              <p:nvPr/>
            </p:nvSpPr>
            <p:spPr>
              <a:xfrm>
                <a:off x="5802190" y="1375263"/>
                <a:ext cx="440348" cy="3392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68F74D09-4610-4583-BAA5-80159B789DA8}"/>
                  </a:ext>
                </a:extLst>
              </p:cNvPr>
              <p:cNvSpPr/>
              <p:nvPr/>
            </p:nvSpPr>
            <p:spPr>
              <a:xfrm>
                <a:off x="3137388" y="1204465"/>
                <a:ext cx="3333750" cy="81915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7" name="Titre 6" hidden="1">
            <a:extLst>
              <a:ext uri="{FF2B5EF4-FFF2-40B4-BE49-F238E27FC236}">
                <a16:creationId xmlns=""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Ressources humaines : diapositive </a:t>
            </a:r>
            <a:r>
              <a:rPr lang="fr" dirty="0"/>
              <a:t>7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357A060-75B9-4445-9BAA-62D3888CD478}"/>
              </a:ext>
            </a:extLst>
          </p:cNvPr>
          <p:cNvSpPr txBox="1"/>
          <p:nvPr/>
        </p:nvSpPr>
        <p:spPr>
          <a:xfrm>
            <a:off x="3623029" y="56932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+mj-lt"/>
              </a:rPr>
              <a:t>INTERRO SURPRISE !</a:t>
            </a:r>
          </a:p>
        </p:txBody>
      </p:sp>
    </p:spTree>
    <p:extLst>
      <p:ext uri="{BB962C8B-B14F-4D97-AF65-F5344CB8AC3E}">
        <p14:creationId xmlns:p14="http://schemas.microsoft.com/office/powerpoint/2010/main" val="19276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68_TF33668227.potx" id="{F0D5A7CF-CB2C-478D-8806-7025D89260FA}" vid="{9DBAA9DB-DA82-43BC-A5ED-9DE8B0A8B61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Ressources humaines, à partir de 24Slides</Template>
  <TotalTime>2326</TotalTime>
  <Words>203</Words>
  <Application>Microsoft Office PowerPoint</Application>
  <PresentationFormat>Grand écran</PresentationFormat>
  <Paragraphs>81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Wingdings</vt:lpstr>
      <vt:lpstr>Thème Office</vt:lpstr>
      <vt:lpstr>Ressources humaines : diapositive 7</vt:lpstr>
      <vt:lpstr>Ressources humaines : diapositive 7</vt:lpstr>
      <vt:lpstr>Ressources humaines : diapositive 7</vt:lpstr>
      <vt:lpstr>Ressources humaines : diapositive 7</vt:lpstr>
      <vt:lpstr>Ressources humaines : diapositive 7</vt:lpstr>
      <vt:lpstr>Ressources humaines : diapositive 7</vt:lpstr>
      <vt:lpstr>Ressources humaines : diapositive 7</vt:lpstr>
      <vt:lpstr>Ressources humaines : diapositive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humaines : diapositive 7</dc:title>
  <dc:creator>Benoit Lefevre</dc:creator>
  <cp:lastModifiedBy>USER</cp:lastModifiedBy>
  <cp:revision>318</cp:revision>
  <cp:lastPrinted>2021-04-28T15:06:33Z</cp:lastPrinted>
  <dcterms:created xsi:type="dcterms:W3CDTF">2021-04-19T14:54:35Z</dcterms:created>
  <dcterms:modified xsi:type="dcterms:W3CDTF">2021-05-18T08:30:06Z</dcterms:modified>
</cp:coreProperties>
</file>