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4T13:07:00.85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4T13:07:04.81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15 5,'-5'9,"0"-9,5 4,-5-4,10 0,0 5,0-5,-2 0,-3-5,-3-3,-2-1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CB8AB-E38C-422A-B3C2-0867D2B034E1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010CA-8D63-4292-A872-288E83F506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1354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5" name="Google Shape;20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66D75D-4420-4421-8A94-BF221995D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FE6FCB6-4C81-4DD5-B451-6C5661C1FA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5E8325-3995-4C45-84EE-2DF2C632D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E214-AB6C-42C3-9E2F-47D1C17E2F7E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5AB534-5F86-4071-A4C8-0B2FD1669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8E477F-69AE-41F4-8E1C-809533520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C1C3A-952F-4E75-8893-FDA4928FE6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2889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F2CEE9-1837-4372-B894-F68081D8D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2EE7AA9-CF1B-4E92-8979-4C0B4CFA2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FA4A49-A246-4DE4-B3D5-BF3AB77EA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E214-AB6C-42C3-9E2F-47D1C17E2F7E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2D7EAB-1A9F-49AE-A6A7-6341195AB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946307-065A-45D5-A5EB-FAFE8DCD4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C1C3A-952F-4E75-8893-FDA4928FE6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89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3EA308E-5BDA-454E-ABB2-DB42E165A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11C7497-308A-424A-A82A-BD822984C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0271FD-E46D-4D28-BC73-7381F9E3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E214-AB6C-42C3-9E2F-47D1C17E2F7E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C7D0CB-7100-4EDF-884A-AB3F12F5E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2634B6-6DE9-4A03-9985-AD9E9C90C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C1C3A-952F-4E75-8893-FDA4928FE6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79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C7606-E19C-4754-B5EE-1E87545EE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18A9A3-02C9-46E7-87D2-E3B9AD20E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6E8F69-96C1-42E6-AFC6-E7B00F6AD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E214-AB6C-42C3-9E2F-47D1C17E2F7E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5BF95B-1BFE-4C48-A6AD-2B61B3A92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C511A4-7155-436D-AA18-2CFB33A8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C1C3A-952F-4E75-8893-FDA4928FE6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904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66A576-F312-43A9-BE2F-8FE0CC4F1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7F88B1A-FBEF-4872-9FEA-00BD66D74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017CED-2EEA-454B-A2E8-771441E8E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E214-AB6C-42C3-9E2F-47D1C17E2F7E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8E2DD7-D5A3-4B92-89EF-4BD505734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65F22B-752A-4687-883E-9FF7D89A7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C1C3A-952F-4E75-8893-FDA4928FE6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823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B5EE0B-47E5-4EE7-A53B-EAFF9CDF4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2FA4D6-E841-4467-A99A-E70C2A6A9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3B0A070-D1BC-4278-8572-F8A191CAA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F56C3C4-A437-4D0F-9B4A-0B686C997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E214-AB6C-42C3-9E2F-47D1C17E2F7E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3868E9-B2C1-478C-901D-AAB6ED641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15FFB68-211C-4DFA-A769-919B6F4FC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C1C3A-952F-4E75-8893-FDA4928FE6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0215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6A049F-6B4B-4137-964E-97B743BFE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FAE15B6-98C0-403C-AE5F-7C3A26DA8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AF7AD03-474E-4393-9CC3-1FF3E43EE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C0138AA-E999-4ADB-8004-E07781B07E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7EECBB1-46E5-4910-92A3-D8F18EA54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3E676BF-39F5-4F36-8E71-852B12899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E214-AB6C-42C3-9E2F-47D1C17E2F7E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2781E42-A491-4CB6-92F9-0E5452438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4CFFD19-F4B8-4057-83AF-E21E2873F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C1C3A-952F-4E75-8893-FDA4928FE6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902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A450C7-5DA5-4396-B852-2FCD9CD94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0444F6E-13A5-4DA0-9742-54B191D4C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E214-AB6C-42C3-9E2F-47D1C17E2F7E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5CD897-7185-4936-9B99-3BEC7E699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D19F1D9-A6E4-4134-B203-5A9FEDC66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C1C3A-952F-4E75-8893-FDA4928FE6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6670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3B9B7BE-7476-4427-B827-4AAAF1FBE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E214-AB6C-42C3-9E2F-47D1C17E2F7E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141B357-B769-4A2A-B12E-A7172EED3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9210E1-F9E1-46BF-ABDD-670F3DB15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C1C3A-952F-4E75-8893-FDA4928FE6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780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CA1B99-73DD-4EA8-849E-C29E75CE1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7F6571-81F6-4A6C-AE9A-8F97B04E0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6A44F9E-CE8A-4194-BAB4-782899165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87C4E6-CC98-4292-812F-02EE3888B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E214-AB6C-42C3-9E2F-47D1C17E2F7E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4BC3ED9-B444-4A1B-B816-35ED703B9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EB37859-3164-4E1D-BE4A-EE1D0DA15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C1C3A-952F-4E75-8893-FDA4928FE6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101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0B3EBE-689E-4126-B941-84524040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54036DF-08DB-462E-A3FA-881DD11C44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19ECE01-B0B8-435D-8303-E8D1D12F2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AD07575-6E35-4154-9B8C-E78346D3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E214-AB6C-42C3-9E2F-47D1C17E2F7E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311DF76-C4C0-415A-8CE2-790CA0031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92A41FE-784C-4D63-A3B1-E5C99881B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C1C3A-952F-4E75-8893-FDA4928FE6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5812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69373C6-82A7-4068-8347-CD53A981F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A60485-7DCB-4E28-96DF-473395BA7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4CBCFD-F1C2-4A1A-A14D-EB2CBF99B9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FE214-AB6C-42C3-9E2F-47D1C17E2F7E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E5FAB5-7AA6-49C1-82BF-E13D557F8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9A90F9-FE1F-48FC-B325-0F532D3B6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C1C3A-952F-4E75-8893-FDA4928FE6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92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9.png"/><Relationship Id="rId10" Type="http://schemas.openxmlformats.org/officeDocument/2006/relationships/customXml" Target="../ink/ink2.xml"/><Relationship Id="rId4" Type="http://schemas.openxmlformats.org/officeDocument/2006/relationships/customXml" Target="../ink/ink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2895600" extrusionOk="0">
                <a:moveTo>
                  <a:pt x="0" y="0"/>
                </a:moveTo>
                <a:lnTo>
                  <a:pt x="12192000" y="0"/>
                </a:lnTo>
                <a:lnTo>
                  <a:pt x="12192000" y="2895600"/>
                </a:lnTo>
                <a:lnTo>
                  <a:pt x="0" y="28956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0" name="Google Shape;90;p1" descr="Il s’agit d’une image d’un bureau avec les ordinateurs portables et de personnes travaillant."/>
          <p:cNvSpPr/>
          <p:nvPr/>
        </p:nvSpPr>
        <p:spPr>
          <a:xfrm>
            <a:off x="14068" y="2049517"/>
            <a:ext cx="12192000" cy="2439468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494856" y="3340836"/>
            <a:ext cx="11651333" cy="99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2800"/>
              <a:buFont typeface="Arial"/>
              <a:buNone/>
            </a:pPr>
            <a:r>
              <a:rPr lang="fr-FR" sz="2800" dirty="0">
                <a:solidFill>
                  <a:srgbClr val="030553"/>
                </a:solidFill>
                <a:latin typeface="Calibri"/>
                <a:cs typeface="Calibri"/>
                <a:sym typeface="Calibri"/>
              </a:rPr>
              <a:t>Kit de visioconférence, caméra FHD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2800"/>
              <a:buFont typeface="Arial"/>
              <a:buNone/>
            </a:pPr>
            <a:r>
              <a:rPr lang="fr-FR" sz="2800" dirty="0">
                <a:solidFill>
                  <a:srgbClr val="030553"/>
                </a:solidFill>
                <a:latin typeface="Calibri"/>
                <a:cs typeface="Calibri"/>
                <a:sym typeface="Calibri"/>
              </a:rPr>
              <a:t>avec base microphone/haut-parleurs</a:t>
            </a:r>
            <a:endParaRPr dirty="0"/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01461" y="-54311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474069" y="409390"/>
            <a:ext cx="326871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Tout savoir sur</a:t>
            </a:r>
            <a:endParaRPr dirty="0"/>
          </a:p>
        </p:txBody>
      </p:sp>
      <p:grpSp>
        <p:nvGrpSpPr>
          <p:cNvPr id="94" name="Google Shape;94;p1"/>
          <p:cNvGrpSpPr/>
          <p:nvPr/>
        </p:nvGrpSpPr>
        <p:grpSpPr>
          <a:xfrm>
            <a:off x="494856" y="2376485"/>
            <a:ext cx="7884072" cy="3981333"/>
            <a:chOff x="557835" y="3231684"/>
            <a:chExt cx="7884072" cy="3981333"/>
          </a:xfrm>
        </p:grpSpPr>
        <p:sp>
          <p:nvSpPr>
            <p:cNvPr id="95" name="Google Shape;95;p1"/>
            <p:cNvSpPr txBox="1"/>
            <p:nvPr/>
          </p:nvSpPr>
          <p:spPr>
            <a:xfrm>
              <a:off x="557835" y="3231684"/>
              <a:ext cx="7884072" cy="11966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4000" b="1" dirty="0">
                  <a:solidFill>
                    <a:srgbClr val="002060"/>
                  </a:solidFill>
                  <a:latin typeface="Calibri"/>
                  <a:cs typeface="Calibri"/>
                  <a:sym typeface="Calibri"/>
                </a:rPr>
                <a:t>VC520 PRO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97" name="Google Shape;97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23115" y="5182803"/>
              <a:ext cx="2482649" cy="20302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Image 4" descr="Une image contenant équipement électronique, projecteur&#10;&#10;Description générée automatiquement">
            <a:extLst>
              <a:ext uri="{FF2B5EF4-FFF2-40B4-BE49-F238E27FC236}">
                <a16:creationId xmlns:a16="http://schemas.microsoft.com/office/drawing/2014/main" id="{B50A365E-D2CA-4D7A-AF87-D109CC1F1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75" y="1376686"/>
            <a:ext cx="5896798" cy="34485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0" descr="Il s’agit d’une image d’un bureau avec les ordinateurs portables et de personnes travaillant."/>
          <p:cNvSpPr/>
          <p:nvPr/>
        </p:nvSpPr>
        <p:spPr>
          <a:xfrm>
            <a:off x="0" y="182884"/>
            <a:ext cx="9214338" cy="1303090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0"/>
          <p:cNvSpPr txBox="1"/>
          <p:nvPr/>
        </p:nvSpPr>
        <p:spPr>
          <a:xfrm>
            <a:off x="408177" y="244604"/>
            <a:ext cx="7990236" cy="82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Utilisation du Smart Framing et WDR</a:t>
            </a:r>
            <a:endParaRPr dirty="0"/>
          </a:p>
        </p:txBody>
      </p:sp>
      <p:sp>
        <p:nvSpPr>
          <p:cNvPr id="250" name="Google Shape;250;p10"/>
          <p:cNvSpPr txBox="1"/>
          <p:nvPr/>
        </p:nvSpPr>
        <p:spPr>
          <a:xfrm>
            <a:off x="239147" y="2048418"/>
            <a:ext cx="5659324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Smart Framing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fr-FR" sz="24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Suivi de l’auditoire à l’aide d’un système de reconnaissance faciale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>
              <a:solidFill>
                <a:srgbClr val="002060"/>
              </a:solidFill>
              <a:latin typeface="Calibri"/>
              <a:cs typeface="Calibri"/>
              <a:sym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Désactiver le Framing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tabLst/>
              <a:defRPr/>
            </a:pPr>
            <a:r>
              <a:rPr lang="fr-FR" sz="2400" noProof="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La caméra sera gérée à l’aide des touches de navigation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tabLst/>
              <a:defRPr/>
            </a:pPr>
            <a:endParaRPr kumimoji="0" lang="fr-FR" sz="2400" b="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  <a:tabLst/>
              <a:defRPr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WDR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tabLst/>
              <a:defRPr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Paramètre de gestion de luminosité dans les salles très éclairées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>
              <a:solidFill>
                <a:srgbClr val="002060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0EAE1D1-C906-474F-B226-ADDFA7EB2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354" y="305983"/>
            <a:ext cx="1571803" cy="622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217;p8">
            <a:extLst>
              <a:ext uri="{FF2B5EF4-FFF2-40B4-BE49-F238E27FC236}">
                <a16:creationId xmlns:a16="http://schemas.microsoft.com/office/drawing/2014/main" id="{623EDFE0-5C4B-4397-9E27-5585061D1BB0}"/>
              </a:ext>
            </a:extLst>
          </p:cNvPr>
          <p:cNvSpPr txBox="1"/>
          <p:nvPr/>
        </p:nvSpPr>
        <p:spPr>
          <a:xfrm>
            <a:off x="6523487" y="2929239"/>
            <a:ext cx="274200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Appui d’une seconde : enclenche ou désactive le </a:t>
            </a:r>
            <a:r>
              <a:rPr lang="fr-FR" sz="1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Smart Framing</a:t>
            </a:r>
            <a:endParaRPr dirty="0"/>
          </a:p>
        </p:txBody>
      </p:sp>
      <p:sp>
        <p:nvSpPr>
          <p:cNvPr id="12" name="Google Shape;215;p8">
            <a:extLst>
              <a:ext uri="{FF2B5EF4-FFF2-40B4-BE49-F238E27FC236}">
                <a16:creationId xmlns:a16="http://schemas.microsoft.com/office/drawing/2014/main" id="{F840C77F-3241-4853-99D3-3F213FE5E2CA}"/>
              </a:ext>
            </a:extLst>
          </p:cNvPr>
          <p:cNvSpPr/>
          <p:nvPr/>
        </p:nvSpPr>
        <p:spPr>
          <a:xfrm>
            <a:off x="9945856" y="2103933"/>
            <a:ext cx="520507" cy="495587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" name="Google Shape;237;p9">
            <a:extLst>
              <a:ext uri="{FF2B5EF4-FFF2-40B4-BE49-F238E27FC236}">
                <a16:creationId xmlns:a16="http://schemas.microsoft.com/office/drawing/2014/main" id="{D03B483E-C012-4214-82F5-04A44C30A021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9265488" y="2489994"/>
            <a:ext cx="680368" cy="90089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7" name="Google Shape;217;p8">
            <a:extLst>
              <a:ext uri="{FF2B5EF4-FFF2-40B4-BE49-F238E27FC236}">
                <a16:creationId xmlns:a16="http://schemas.microsoft.com/office/drawing/2014/main" id="{E0CC87D4-4A29-4CFB-AFE1-5AE16B20B251}"/>
              </a:ext>
            </a:extLst>
          </p:cNvPr>
          <p:cNvSpPr txBox="1"/>
          <p:nvPr/>
        </p:nvSpPr>
        <p:spPr>
          <a:xfrm>
            <a:off x="6596734" y="4037053"/>
            <a:ext cx="274200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Appui d’une seconde : WDR ON/OFF</a:t>
            </a:r>
            <a:endParaRPr dirty="0"/>
          </a:p>
        </p:txBody>
      </p:sp>
      <p:cxnSp>
        <p:nvCxnSpPr>
          <p:cNvPr id="18" name="Google Shape;237;p9">
            <a:extLst>
              <a:ext uri="{FF2B5EF4-FFF2-40B4-BE49-F238E27FC236}">
                <a16:creationId xmlns:a16="http://schemas.microsoft.com/office/drawing/2014/main" id="{A11B1A3B-C7E0-4973-B93D-08D91098CEEA}"/>
              </a:ext>
            </a:extLst>
          </p:cNvPr>
          <p:cNvCxnSpPr>
            <a:cxnSpLocks/>
          </p:cNvCxnSpPr>
          <p:nvPr/>
        </p:nvCxnSpPr>
        <p:spPr>
          <a:xfrm flipV="1">
            <a:off x="9085739" y="4037053"/>
            <a:ext cx="951259" cy="415023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1" name="Google Shape;215;p8">
            <a:extLst>
              <a:ext uri="{FF2B5EF4-FFF2-40B4-BE49-F238E27FC236}">
                <a16:creationId xmlns:a16="http://schemas.microsoft.com/office/drawing/2014/main" id="{16B9DB54-6866-4AA3-8BBA-70DA88682264}"/>
              </a:ext>
            </a:extLst>
          </p:cNvPr>
          <p:cNvSpPr/>
          <p:nvPr/>
        </p:nvSpPr>
        <p:spPr>
          <a:xfrm>
            <a:off x="9963751" y="3821280"/>
            <a:ext cx="520507" cy="495587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FAB99438-2C7B-48BC-8FCA-31D69193B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795" y="2837716"/>
            <a:ext cx="6096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8" name="Google Shape;258;p11" descr="Il s’agit d’une image d’un bureau avec les ordinateurs portables et de personnes travaillant."/>
          <p:cNvSpPr/>
          <p:nvPr/>
        </p:nvSpPr>
        <p:spPr>
          <a:xfrm>
            <a:off x="0" y="141058"/>
            <a:ext cx="12191999" cy="1346146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1"/>
          <p:cNvSpPr txBox="1"/>
          <p:nvPr/>
        </p:nvSpPr>
        <p:spPr>
          <a:xfrm>
            <a:off x="163601" y="593331"/>
            <a:ext cx="9374294" cy="888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Accéder aux paramètres</a:t>
            </a:r>
            <a:endParaRPr dirty="0"/>
          </a:p>
        </p:txBody>
      </p:sp>
      <p:grpSp>
        <p:nvGrpSpPr>
          <p:cNvPr id="260" name="Google Shape;260;p11"/>
          <p:cNvGrpSpPr/>
          <p:nvPr/>
        </p:nvGrpSpPr>
        <p:grpSpPr>
          <a:xfrm>
            <a:off x="0" y="1934150"/>
            <a:ext cx="8440615" cy="3270786"/>
            <a:chOff x="39402" y="1850245"/>
            <a:chExt cx="8440615" cy="2887477"/>
          </a:xfrm>
        </p:grpSpPr>
        <p:sp>
          <p:nvSpPr>
            <p:cNvPr id="261" name="Google Shape;261;p11"/>
            <p:cNvSpPr txBox="1"/>
            <p:nvPr/>
          </p:nvSpPr>
          <p:spPr>
            <a:xfrm>
              <a:off x="203003" y="3168102"/>
              <a:ext cx="6338400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marR="0" lvl="0" indent="-4572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lang="fr-FR" sz="2400" dirty="0" err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PTZApp</a:t>
              </a:r>
              <a:endPara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</a:pPr>
              <a:r>
                <a:rPr lang="fr-FR" sz="2400" dirty="0">
                  <a:solidFill>
                    <a:srgbClr val="002060"/>
                  </a:solidFill>
                  <a:latin typeface="Calibri"/>
                  <a:cs typeface="Calibri"/>
                  <a:sym typeface="Calibri"/>
                </a:rPr>
                <a:t>Permet de gérer les paramétrages de la caméra</a:t>
              </a:r>
              <a:endParaRPr dirty="0"/>
            </a:p>
          </p:txBody>
        </p:sp>
        <p:sp>
          <p:nvSpPr>
            <p:cNvPr id="262" name="Google Shape;262;p11"/>
            <p:cNvSpPr txBox="1"/>
            <p:nvPr/>
          </p:nvSpPr>
          <p:spPr>
            <a:xfrm>
              <a:off x="39402" y="1850245"/>
              <a:ext cx="8440615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 i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Les paramétrages sont accessibles depuis une application Windows, nommée </a:t>
              </a:r>
              <a:r>
                <a:rPr lang="fr-FR" sz="1800" i="1" dirty="0" err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PTZApp</a:t>
              </a:r>
              <a:r>
                <a:rPr lang="fr-FR" sz="1800" i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. Cette application doit être installée sur le poste branché en USB à la caméra</a:t>
              </a:r>
              <a:endParaRPr dirty="0"/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"/>
          <p:cNvSpPr txBox="1"/>
          <p:nvPr/>
        </p:nvSpPr>
        <p:spPr>
          <a:xfrm>
            <a:off x="3510455" y="393399"/>
            <a:ext cx="4606603" cy="900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INTERRO SURPRISE !</a:t>
            </a:r>
            <a:endParaRPr dirty="0"/>
          </a:p>
        </p:txBody>
      </p:sp>
      <p:sp>
        <p:nvSpPr>
          <p:cNvPr id="282" name="Google Shape;282;p13"/>
          <p:cNvSpPr txBox="1"/>
          <p:nvPr/>
        </p:nvSpPr>
        <p:spPr>
          <a:xfrm>
            <a:off x="0" y="1773171"/>
            <a:ext cx="11313696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1) Le paramétrage de la caméra VC520 se fait par l’intermédiaire du logiciel _______ 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2) Comment s’effectue la connexion entre la base audio et la caméra ?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❑"/>
            </a:pPr>
            <a:r>
              <a:rPr lang="fr-FR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USB</a:t>
            </a:r>
            <a:endParaRPr dirty="0"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❑"/>
            </a:pPr>
            <a:r>
              <a:rPr lang="fr-FR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Ethernet</a:t>
            </a:r>
            <a:endParaRPr dirty="0"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❑"/>
            </a:pPr>
            <a:r>
              <a:rPr lang="fr-FR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Micro USB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3) La caméra VC520 comporte un micro embarqué.</a:t>
            </a: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1550" marR="0" lvl="1" indent="-5143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❑"/>
            </a:pPr>
            <a:r>
              <a:rPr lang="fr-FR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Vrai</a:t>
            </a:r>
            <a:endParaRPr dirty="0"/>
          </a:p>
          <a:p>
            <a:pPr marL="971550" marR="0" lvl="1" indent="-5143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❑"/>
            </a:pPr>
            <a:r>
              <a:rPr lang="fr-FR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Faux</a:t>
            </a:r>
            <a:endParaRPr dirty="0"/>
          </a:p>
        </p:txBody>
      </p:sp>
      <p:pic>
        <p:nvPicPr>
          <p:cNvPr id="283" name="Google Shape;28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38451" y="4738262"/>
            <a:ext cx="2653549" cy="2014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 descr="Il s’agit d’une image d’un bureau avec les ordinateurs portables et de personnes travaillant."/>
          <p:cNvSpPr/>
          <p:nvPr/>
        </p:nvSpPr>
        <p:spPr>
          <a:xfrm>
            <a:off x="0" y="157655"/>
            <a:ext cx="12192000" cy="902639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327204" y="371903"/>
            <a:ext cx="2163747" cy="68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PLAN</a:t>
            </a:r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537411" y="3829993"/>
            <a:ext cx="8144134" cy="58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2"/>
          <p:cNvPicPr preferRelativeResize="0"/>
          <p:nvPr/>
        </p:nvPicPr>
        <p:blipFill rotWithShape="1">
          <a:blip r:embed="rId3">
            <a:alphaModFix/>
          </a:blip>
          <a:srcRect l="26925" t="11184" r="29202" b="2845"/>
          <a:stretch/>
        </p:blipFill>
        <p:spPr>
          <a:xfrm>
            <a:off x="8009791" y="2417885"/>
            <a:ext cx="2783157" cy="312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 txBox="1"/>
          <p:nvPr/>
        </p:nvSpPr>
        <p:spPr>
          <a:xfrm>
            <a:off x="327204" y="1166173"/>
            <a:ext cx="6141426" cy="535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sz="180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Branchement en USB sur un écran </a:t>
            </a:r>
            <a:r>
              <a:rPr lang="fr-FR" sz="1800" dirty="0" err="1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Easypitch</a:t>
            </a:r>
            <a:endParaRPr sz="1800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sz="180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Accès à la caméra depuis Windows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sz="180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Accès à la caméra depuis </a:t>
            </a:r>
            <a:r>
              <a:rPr lang="fr-FR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Android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sz="180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Enregistrement d’une vidéo sur Windows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sz="180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Zoom et navigation horizontale/verticale avec la télécommande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sz="180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Utilisation des « </a:t>
            </a:r>
            <a:r>
              <a:rPr lang="fr-FR" sz="1800" dirty="0" err="1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Preset</a:t>
            </a:r>
            <a:r>
              <a:rPr lang="fr-FR" sz="180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 » avec la télécommande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endParaRPr lang="fr-FR" dirty="0">
              <a:solidFill>
                <a:srgbClr val="030553"/>
              </a:solidFill>
              <a:latin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3055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Utilisat</a:t>
            </a:r>
            <a:r>
              <a:rPr lang="fr-FR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ion du Smart Framing et WDR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30553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sz="180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Accéder aux paramètres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8C4B9FD3-7506-4652-8ED5-FE62AF29D06F}"/>
                  </a:ext>
                </a:extLst>
              </p14:cNvPr>
              <p14:cNvContentPartPr/>
              <p14:nvPr/>
            </p14:nvContentPartPr>
            <p14:xfrm>
              <a:off x="1627779" y="40288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8C4B9FD3-7506-4652-8ED5-FE62AF29D06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18779" y="40202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D81E74F7-98AE-4654-B31F-E0449B1C5FFF}"/>
                  </a:ext>
                </a:extLst>
              </p14:cNvPr>
              <p14:cNvContentPartPr/>
              <p14:nvPr/>
            </p14:nvContentPartPr>
            <p14:xfrm>
              <a:off x="2416899" y="5580125"/>
              <a:ext cx="6840" cy="864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D81E74F7-98AE-4654-B31F-E0449B1C5FF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07899" y="5571485"/>
                <a:ext cx="24480" cy="26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 descr="Il s’agit d’une image d’un bureau avec les ordinateurs portables et de personnes travaillant."/>
          <p:cNvSpPr/>
          <p:nvPr/>
        </p:nvSpPr>
        <p:spPr>
          <a:xfrm>
            <a:off x="0" y="186007"/>
            <a:ext cx="12192000" cy="1506159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 txBox="1"/>
          <p:nvPr/>
        </p:nvSpPr>
        <p:spPr>
          <a:xfrm>
            <a:off x="369246" y="690661"/>
            <a:ext cx="3078147" cy="69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/>
          </a:p>
        </p:txBody>
      </p:sp>
      <p:sp>
        <p:nvSpPr>
          <p:cNvPr id="115" name="Google Shape;115;p3"/>
          <p:cNvSpPr txBox="1"/>
          <p:nvPr/>
        </p:nvSpPr>
        <p:spPr>
          <a:xfrm>
            <a:off x="537411" y="3829993"/>
            <a:ext cx="8144134" cy="58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106165" y="1692166"/>
            <a:ext cx="11865442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endParaRPr lang="fr-FR"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Il s’agit d’un kit de visioconférence destiné pour les moyennes et grandes salles. 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endParaRPr lang="fr-FR"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La caméra et la base microphone sont dissociés et peuvent être placés à l’emplacement souhaité.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endParaRPr lang="fr-FR"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La caméra possède une résolution 16:9 FHD, un champ de vision </a:t>
            </a:r>
            <a:r>
              <a:rPr lang="fr-FR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 82°, </a:t>
            </a: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et peut s’orienter sur un champ de vision </a:t>
            </a:r>
            <a:r>
              <a:rPr lang="fr-FR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total de 250</a:t>
            </a: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°. 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endParaRPr lang="fr-FR"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Jusque 3 bornes sons peuvent être branchées en série pour démultiplier la zone effective microphone/haut-parleurs.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endParaRPr lang="fr-FR"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>
            <a:extLst>
              <a:ext uri="{FF2B5EF4-FFF2-40B4-BE49-F238E27FC236}">
                <a16:creationId xmlns:a16="http://schemas.microsoft.com/office/drawing/2014/main" id="{2F371003-582D-422D-9C7F-1830F9366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51026">
            <a:off x="9801406" y="2753958"/>
            <a:ext cx="2280394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8DF0D3C-0EDB-41DA-8788-2B922178D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97886">
            <a:off x="6569797" y="3051648"/>
            <a:ext cx="2280394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Google Shape;122;p4" descr="Il s’agit d’une image d’un bureau avec les ordinateurs portables et de personnes travaillant."/>
          <p:cNvSpPr/>
          <p:nvPr/>
        </p:nvSpPr>
        <p:spPr>
          <a:xfrm>
            <a:off x="0" y="175016"/>
            <a:ext cx="12192000" cy="1257346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 txBox="1"/>
          <p:nvPr/>
        </p:nvSpPr>
        <p:spPr>
          <a:xfrm>
            <a:off x="264142" y="3135068"/>
            <a:ext cx="4623168" cy="3485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 txBox="1"/>
          <p:nvPr/>
        </p:nvSpPr>
        <p:spPr>
          <a:xfrm>
            <a:off x="163602" y="544908"/>
            <a:ext cx="9558467" cy="7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Branchement en USB sur un écran Easypitch</a:t>
            </a:r>
            <a:endParaRPr sz="40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4" descr="Une image contenant intérieur, noir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 l="1" r="-1704" b="38476"/>
          <a:stretch/>
        </p:blipFill>
        <p:spPr>
          <a:xfrm>
            <a:off x="2966019" y="2935727"/>
            <a:ext cx="3129981" cy="8719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Google Shape;126;p4"/>
          <p:cNvGrpSpPr/>
          <p:nvPr/>
        </p:nvGrpSpPr>
        <p:grpSpPr>
          <a:xfrm>
            <a:off x="264142" y="2794118"/>
            <a:ext cx="6903417" cy="3498230"/>
            <a:chOff x="211590" y="3075825"/>
            <a:chExt cx="6903417" cy="3498230"/>
          </a:xfrm>
        </p:grpSpPr>
        <p:pic>
          <p:nvPicPr>
            <p:cNvPr id="128" name="Google Shape;128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>
              <a:off x="-197656" y="3485071"/>
              <a:ext cx="3273972" cy="24554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9" name="Google Shape;129;p4"/>
            <p:cNvCxnSpPr/>
            <p:nvPr/>
          </p:nvCxnSpPr>
          <p:spPr>
            <a:xfrm rot="10800000">
              <a:off x="2182938" y="5088626"/>
              <a:ext cx="1828800" cy="378373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30" name="Google Shape;130;p4"/>
            <p:cNvSpPr txBox="1"/>
            <p:nvPr/>
          </p:nvSpPr>
          <p:spPr>
            <a:xfrm>
              <a:off x="3899178" y="5373726"/>
              <a:ext cx="3215829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Branchement centralisé USB incluant son et image</a:t>
              </a:r>
              <a:endParaRPr dirty="0"/>
            </a:p>
          </p:txBody>
        </p:sp>
      </p:grpSp>
      <p:pic>
        <p:nvPicPr>
          <p:cNvPr id="3" name="Image 2" descr="Une image contenant équipement électronique, appareil photo, projecteur&#10;&#10;Description générée automatiquement">
            <a:extLst>
              <a:ext uri="{FF2B5EF4-FFF2-40B4-BE49-F238E27FC236}">
                <a16:creationId xmlns:a16="http://schemas.microsoft.com/office/drawing/2014/main" id="{FDCB03E3-9609-4645-AC95-A501573CD4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66" y="1802254"/>
            <a:ext cx="2753109" cy="3448531"/>
          </a:xfrm>
          <a:prstGeom prst="rect">
            <a:avLst/>
          </a:prstGeom>
        </p:spPr>
      </p:pic>
      <p:pic>
        <p:nvPicPr>
          <p:cNvPr id="5" name="Image 4" descr="Une image contenant intérieur, noir&#10;&#10;Description générée automatiquement">
            <a:extLst>
              <a:ext uri="{FF2B5EF4-FFF2-40B4-BE49-F238E27FC236}">
                <a16:creationId xmlns:a16="http://schemas.microsoft.com/office/drawing/2014/main" id="{1148423B-6D47-4B1D-A988-2179CEC5CB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667" y="3371687"/>
            <a:ext cx="3153215" cy="1933845"/>
          </a:xfrm>
          <a:prstGeom prst="rect">
            <a:avLst/>
          </a:prstGeom>
        </p:spPr>
      </p:pic>
      <p:sp>
        <p:nvSpPr>
          <p:cNvPr id="16" name="Google Shape;130;p4">
            <a:extLst>
              <a:ext uri="{FF2B5EF4-FFF2-40B4-BE49-F238E27FC236}">
                <a16:creationId xmlns:a16="http://schemas.microsoft.com/office/drawing/2014/main" id="{F13AC613-9185-4A70-AF74-5F99F90690BB}"/>
              </a:ext>
            </a:extLst>
          </p:cNvPr>
          <p:cNvSpPr txBox="1"/>
          <p:nvPr/>
        </p:nvSpPr>
        <p:spPr>
          <a:xfrm>
            <a:off x="8368359" y="5305532"/>
            <a:ext cx="321582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Interconnexion via câble Ethernet</a:t>
            </a:r>
            <a:endParaRPr dirty="0"/>
          </a:p>
        </p:txBody>
      </p:sp>
      <p:sp>
        <p:nvSpPr>
          <p:cNvPr id="35" name="Google Shape;130;p4">
            <a:extLst>
              <a:ext uri="{FF2B5EF4-FFF2-40B4-BE49-F238E27FC236}">
                <a16:creationId xmlns:a16="http://schemas.microsoft.com/office/drawing/2014/main" id="{0A3F788C-0ECD-4EC3-A596-D68CFD507C1A}"/>
              </a:ext>
            </a:extLst>
          </p:cNvPr>
          <p:cNvSpPr txBox="1"/>
          <p:nvPr/>
        </p:nvSpPr>
        <p:spPr>
          <a:xfrm>
            <a:off x="8682492" y="1894286"/>
            <a:ext cx="321582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Possibilité de brancher plusieurs bases en série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 descr="Il s’agit d’une image d’un bureau avec les ordinateurs portables et de personnes travaillant."/>
          <p:cNvSpPr/>
          <p:nvPr/>
        </p:nvSpPr>
        <p:spPr>
          <a:xfrm>
            <a:off x="0" y="175419"/>
            <a:ext cx="12192000" cy="1379850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 txBox="1"/>
          <p:nvPr/>
        </p:nvSpPr>
        <p:spPr>
          <a:xfrm>
            <a:off x="113458" y="683357"/>
            <a:ext cx="7748280" cy="556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Accès à la caméra depuis Android</a:t>
            </a:r>
            <a:endParaRPr/>
          </a:p>
        </p:txBody>
      </p:sp>
      <p:sp>
        <p:nvSpPr>
          <p:cNvPr id="138" name="Google Shape;138;p5"/>
          <p:cNvSpPr/>
          <p:nvPr/>
        </p:nvSpPr>
        <p:spPr>
          <a:xfrm>
            <a:off x="1429903" y="4994886"/>
            <a:ext cx="530357" cy="541867"/>
          </a:xfrm>
          <a:prstGeom prst="ellipse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0" name="Google Shape;140;p5"/>
          <p:cNvGrpSpPr/>
          <p:nvPr/>
        </p:nvGrpSpPr>
        <p:grpSpPr>
          <a:xfrm>
            <a:off x="266499" y="2198382"/>
            <a:ext cx="11658999" cy="4001455"/>
            <a:chOff x="407748" y="2856545"/>
            <a:chExt cx="11658999" cy="4001455"/>
          </a:xfrm>
        </p:grpSpPr>
        <p:sp>
          <p:nvSpPr>
            <p:cNvPr id="141" name="Google Shape;141;p5"/>
            <p:cNvSpPr txBox="1"/>
            <p:nvPr/>
          </p:nvSpPr>
          <p:spPr>
            <a:xfrm>
              <a:off x="788967" y="2856545"/>
              <a:ext cx="10614065" cy="869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228600" marR="0" lvl="0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Arial"/>
                <a:buChar char="•"/>
              </a:pPr>
              <a:r>
                <a:rPr lang="fr-FR" sz="2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Pour accéder à la caméra depuis </a:t>
              </a:r>
              <a:r>
                <a:rPr lang="fr-FR" sz="24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Android </a:t>
              </a:r>
              <a:r>
                <a:rPr lang="fr-FR" sz="2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, cliquez sur « </a:t>
              </a:r>
              <a:r>
                <a:rPr lang="fr-FR" sz="24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App » </a:t>
              </a:r>
              <a:r>
                <a:rPr lang="fr-FR" sz="2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puis « </a:t>
              </a:r>
              <a:r>
                <a:rPr lang="fr-FR" sz="24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Photo » </a:t>
              </a:r>
              <a:endParaRPr/>
            </a:p>
          </p:txBody>
        </p:sp>
        <p:grpSp>
          <p:nvGrpSpPr>
            <p:cNvPr id="142" name="Google Shape;142;p5"/>
            <p:cNvGrpSpPr/>
            <p:nvPr/>
          </p:nvGrpSpPr>
          <p:grpSpPr>
            <a:xfrm>
              <a:off x="407748" y="3839263"/>
              <a:ext cx="4892261" cy="2993543"/>
              <a:chOff x="407748" y="3839263"/>
              <a:chExt cx="4892261" cy="2993543"/>
            </a:xfrm>
          </p:grpSpPr>
          <p:pic>
            <p:nvPicPr>
              <p:cNvPr id="143" name="Google Shape;143;p5" descr="Une image contenant texte, ciel, équipement électronique, afficher&#10;&#10;Description générée automatiquement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07748" y="3839263"/>
                <a:ext cx="4892261" cy="29935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4" name="Google Shape;144;p5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77568" y="4039458"/>
                <a:ext cx="4413532" cy="2452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5" name="Google Shape;145;p5"/>
            <p:cNvGrpSpPr/>
            <p:nvPr/>
          </p:nvGrpSpPr>
          <p:grpSpPr>
            <a:xfrm>
              <a:off x="5239607" y="4755941"/>
              <a:ext cx="1908597" cy="779473"/>
              <a:chOff x="5469829" y="4757280"/>
              <a:chExt cx="1908597" cy="779473"/>
            </a:xfrm>
          </p:grpSpPr>
          <p:pic>
            <p:nvPicPr>
              <p:cNvPr id="146" name="Google Shape;146;p5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469829" y="4757280"/>
                <a:ext cx="773492" cy="7794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7" name="Google Shape;147;p5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6692320" y="4770709"/>
                <a:ext cx="686106" cy="674271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48" name="Google Shape;148;p5"/>
              <p:cNvCxnSpPr/>
              <p:nvPr/>
            </p:nvCxnSpPr>
            <p:spPr>
              <a:xfrm>
                <a:off x="6179833" y="5135984"/>
                <a:ext cx="518336" cy="0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150" name="Google Shape;150;p5"/>
            <p:cNvGrpSpPr/>
            <p:nvPr/>
          </p:nvGrpSpPr>
          <p:grpSpPr>
            <a:xfrm>
              <a:off x="7174486" y="3864457"/>
              <a:ext cx="4892261" cy="2993543"/>
              <a:chOff x="407748" y="3839263"/>
              <a:chExt cx="4892261" cy="2993543"/>
            </a:xfrm>
          </p:grpSpPr>
          <p:pic>
            <p:nvPicPr>
              <p:cNvPr id="151" name="Google Shape;151;p5" descr="Une image contenant texte, ciel, équipement électronique, afficher&#10;&#10;Description générée automatiquement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07748" y="3839263"/>
                <a:ext cx="4892261" cy="29935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2" name="Google Shape;152;p5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77568" y="4039458"/>
                <a:ext cx="4413532" cy="2452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55" name="Google Shape;155;p5" descr="Une image contenant texte, portable, ordinateur, équipement électronique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03057" y="3398022"/>
            <a:ext cx="4413532" cy="248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" descr="Il s’agit d’une image d’un bureau avec les ordinateurs portables et de personnes travaillant."/>
          <p:cNvSpPr/>
          <p:nvPr/>
        </p:nvSpPr>
        <p:spPr>
          <a:xfrm>
            <a:off x="10510" y="253325"/>
            <a:ext cx="12192000" cy="1394926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/>
          <p:cNvSpPr txBox="1"/>
          <p:nvPr/>
        </p:nvSpPr>
        <p:spPr>
          <a:xfrm>
            <a:off x="163602" y="681916"/>
            <a:ext cx="11864796" cy="815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Accès à la caméra depuis Windows</a:t>
            </a:r>
            <a:endParaRPr/>
          </a:p>
        </p:txBody>
      </p:sp>
      <p:pic>
        <p:nvPicPr>
          <p:cNvPr id="163" name="Google Shape;163;p6" descr="Une image contenant sombre, arme à feu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7161" y="3291231"/>
            <a:ext cx="1078457" cy="8093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6"/>
          <p:cNvGrpSpPr/>
          <p:nvPr/>
        </p:nvGrpSpPr>
        <p:grpSpPr>
          <a:xfrm>
            <a:off x="310744" y="2139226"/>
            <a:ext cx="11394263" cy="3922629"/>
            <a:chOff x="321255" y="2182850"/>
            <a:chExt cx="11394263" cy="3922629"/>
          </a:xfrm>
        </p:grpSpPr>
        <p:grpSp>
          <p:nvGrpSpPr>
            <p:cNvPr id="165" name="Google Shape;165;p6"/>
            <p:cNvGrpSpPr/>
            <p:nvPr/>
          </p:nvGrpSpPr>
          <p:grpSpPr>
            <a:xfrm>
              <a:off x="321255" y="2182850"/>
              <a:ext cx="11394263" cy="3922629"/>
              <a:chOff x="448729" y="2868759"/>
              <a:chExt cx="11394263" cy="3922629"/>
            </a:xfrm>
          </p:grpSpPr>
          <p:pic>
            <p:nvPicPr>
              <p:cNvPr id="166" name="Google Shape;166;p6" descr="Une image contenant texte&#10;&#10;Description générée automatiquement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084051" y="5055259"/>
                <a:ext cx="613988" cy="5737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7" name="Google Shape;167;p6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593682" y="5028753"/>
                <a:ext cx="630274" cy="64114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68" name="Google Shape;168;p6"/>
              <p:cNvCxnSpPr/>
              <p:nvPr/>
            </p:nvCxnSpPr>
            <p:spPr>
              <a:xfrm>
                <a:off x="5813543" y="5328529"/>
                <a:ext cx="693701" cy="0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grpSp>
            <p:nvGrpSpPr>
              <p:cNvPr id="169" name="Google Shape;169;p6"/>
              <p:cNvGrpSpPr/>
              <p:nvPr/>
            </p:nvGrpSpPr>
            <p:grpSpPr>
              <a:xfrm>
                <a:off x="7207670" y="3839263"/>
                <a:ext cx="4635322" cy="2836324"/>
                <a:chOff x="448729" y="3942850"/>
                <a:chExt cx="4635322" cy="2836324"/>
              </a:xfrm>
            </p:grpSpPr>
            <p:pic>
              <p:nvPicPr>
                <p:cNvPr id="170" name="Google Shape;170;p6" descr="Une image contenant texte, ciel, équipement électronique, afficher&#10;&#10;Description générée automatiquement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448729" y="3942850"/>
                  <a:ext cx="4635322" cy="28363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1" name="Google Shape;171;p6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607502" y="4103402"/>
                  <a:ext cx="4193689" cy="2382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73" name="Google Shape;173;p6"/>
              <p:cNvSpPr txBox="1"/>
              <p:nvPr/>
            </p:nvSpPr>
            <p:spPr>
              <a:xfrm>
                <a:off x="788967" y="2868759"/>
                <a:ext cx="10931417" cy="8693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228600" marR="0" lvl="0" indent="-22860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2400"/>
                  <a:buFont typeface="Arial"/>
                  <a:buChar char="•"/>
                </a:pPr>
                <a:r>
                  <a:rPr lang="fr-FR" sz="24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Pour accéder à la caméra depuis </a:t>
                </a:r>
                <a:r>
                  <a:rPr lang="fr-FR" sz="24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Windows </a:t>
                </a:r>
                <a:r>
                  <a:rPr lang="fr-FR" sz="24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cliquez sur « </a:t>
                </a:r>
                <a:r>
                  <a:rPr lang="fr-FR" sz="24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Démarrer » </a:t>
                </a:r>
                <a:r>
                  <a:rPr lang="fr-FR" sz="24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puis « </a:t>
                </a:r>
                <a:r>
                  <a:rPr lang="fr-FR" sz="24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Caméra » </a:t>
                </a:r>
                <a:endParaRPr/>
              </a:p>
            </p:txBody>
          </p:sp>
          <p:grpSp>
            <p:nvGrpSpPr>
              <p:cNvPr id="174" name="Google Shape;174;p6"/>
              <p:cNvGrpSpPr/>
              <p:nvPr/>
            </p:nvGrpSpPr>
            <p:grpSpPr>
              <a:xfrm>
                <a:off x="448729" y="3955064"/>
                <a:ext cx="4635322" cy="2836324"/>
                <a:chOff x="448729" y="3942850"/>
                <a:chExt cx="4635322" cy="2836324"/>
              </a:xfrm>
            </p:grpSpPr>
            <p:pic>
              <p:nvPicPr>
                <p:cNvPr id="175" name="Google Shape;175;p6" descr="Une image contenant texte, ciel, équipement électronique, afficher&#10;&#10;Description générée automatiquement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448729" y="3942850"/>
                  <a:ext cx="4635322" cy="28363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6" name="Google Shape;176;p6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607502" y="4103402"/>
                  <a:ext cx="4193689" cy="2382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178" name="Google Shape;178;p6" descr="Une image contenant texte, portable, ordinateur, équipement électronique&#10;&#10;Description générée automatiquement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238969" y="3315663"/>
              <a:ext cx="4228482" cy="237452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" descr="Il s’agit d’une image d’un bureau avec les ordinateurs portables et de personnes travaillant."/>
          <p:cNvSpPr/>
          <p:nvPr/>
        </p:nvSpPr>
        <p:spPr>
          <a:xfrm>
            <a:off x="-6090" y="171430"/>
            <a:ext cx="12208600" cy="1328572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7"/>
          <p:cNvSpPr txBox="1"/>
          <p:nvPr/>
        </p:nvSpPr>
        <p:spPr>
          <a:xfrm>
            <a:off x="122714" y="641560"/>
            <a:ext cx="9189452" cy="87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Enregistrement d’une vidéo sur Windows</a:t>
            </a:r>
            <a:endParaRPr/>
          </a:p>
        </p:txBody>
      </p:sp>
      <p:grpSp>
        <p:nvGrpSpPr>
          <p:cNvPr id="186" name="Google Shape;186;p7"/>
          <p:cNvGrpSpPr/>
          <p:nvPr/>
        </p:nvGrpSpPr>
        <p:grpSpPr>
          <a:xfrm>
            <a:off x="86582" y="2078458"/>
            <a:ext cx="12110673" cy="4608113"/>
            <a:chOff x="86582" y="2078458"/>
            <a:chExt cx="12110673" cy="4608113"/>
          </a:xfrm>
        </p:grpSpPr>
        <p:grpSp>
          <p:nvGrpSpPr>
            <p:cNvPr id="187" name="Google Shape;187;p7"/>
            <p:cNvGrpSpPr/>
            <p:nvPr/>
          </p:nvGrpSpPr>
          <p:grpSpPr>
            <a:xfrm>
              <a:off x="5945914" y="2337859"/>
              <a:ext cx="6251341" cy="3128136"/>
              <a:chOff x="5817945" y="2271230"/>
              <a:chExt cx="6251341" cy="3128136"/>
            </a:xfrm>
          </p:grpSpPr>
          <p:cxnSp>
            <p:nvCxnSpPr>
              <p:cNvPr id="188" name="Google Shape;188;p7"/>
              <p:cNvCxnSpPr>
                <a:endCxn id="189" idx="3"/>
              </p:cNvCxnSpPr>
              <p:nvPr/>
            </p:nvCxnSpPr>
            <p:spPr>
              <a:xfrm rot="10800000">
                <a:off x="10602103" y="3765070"/>
                <a:ext cx="539700" cy="486600"/>
              </a:xfrm>
              <a:prstGeom prst="straightConnector1">
                <a:avLst/>
              </a:prstGeom>
              <a:noFill/>
              <a:ln w="762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grpSp>
            <p:nvGrpSpPr>
              <p:cNvPr id="190" name="Google Shape;190;p7"/>
              <p:cNvGrpSpPr/>
              <p:nvPr/>
            </p:nvGrpSpPr>
            <p:grpSpPr>
              <a:xfrm>
                <a:off x="5817945" y="2271230"/>
                <a:ext cx="6251341" cy="3128136"/>
                <a:chOff x="5957259" y="2557919"/>
                <a:chExt cx="6251341" cy="3128136"/>
              </a:xfrm>
            </p:grpSpPr>
            <p:pic>
              <p:nvPicPr>
                <p:cNvPr id="191" name="Google Shape;191;p7" descr="Une image contenant texte, ciel, équipement électronique, afficher&#10;&#10;Description générée automatiquement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957259" y="2557919"/>
                  <a:ext cx="5112223" cy="31281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9" name="Google Shape;189;p7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6148371" y="2759965"/>
                  <a:ext cx="4593046" cy="258358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2" name="Google Shape;192;p7" descr="Une image contenant texte, homme, mur, personne&#10;&#10;Description générée automatiquement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6253555" y="2854479"/>
                  <a:ext cx="4276091" cy="23945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93" name="Google Shape;193;p7"/>
                <p:cNvSpPr/>
                <p:nvPr/>
              </p:nvSpPr>
              <p:spPr>
                <a:xfrm>
                  <a:off x="10474716" y="3680599"/>
                  <a:ext cx="382995" cy="61087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94" name="Google Shape;194;p7"/>
                <p:cNvCxnSpPr/>
                <p:nvPr/>
              </p:nvCxnSpPr>
              <p:spPr>
                <a:xfrm flipH="1">
                  <a:off x="10731466" y="3350075"/>
                  <a:ext cx="636229" cy="512082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sp>
              <p:nvSpPr>
                <p:cNvPr id="195" name="Google Shape;195;p7"/>
                <p:cNvSpPr txBox="1"/>
                <p:nvPr/>
              </p:nvSpPr>
              <p:spPr>
                <a:xfrm>
                  <a:off x="11355038" y="4369783"/>
                  <a:ext cx="795867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r-FR" sz="1800">
                      <a:solidFill>
                        <a:srgbClr val="00206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Photo</a:t>
                  </a:r>
                  <a:endParaRPr/>
                </a:p>
              </p:txBody>
            </p:sp>
            <p:sp>
              <p:nvSpPr>
                <p:cNvPr id="196" name="Google Shape;196;p7"/>
                <p:cNvSpPr txBox="1"/>
                <p:nvPr/>
              </p:nvSpPr>
              <p:spPr>
                <a:xfrm>
                  <a:off x="11297345" y="3099060"/>
                  <a:ext cx="911255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r-FR" sz="1800">
                      <a:solidFill>
                        <a:srgbClr val="00206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Caméra</a:t>
                  </a:r>
                  <a:endParaRPr/>
                </a:p>
              </p:txBody>
            </p:sp>
          </p:grpSp>
        </p:grpSp>
        <p:grpSp>
          <p:nvGrpSpPr>
            <p:cNvPr id="197" name="Google Shape;197;p7"/>
            <p:cNvGrpSpPr/>
            <p:nvPr/>
          </p:nvGrpSpPr>
          <p:grpSpPr>
            <a:xfrm>
              <a:off x="86582" y="2078458"/>
              <a:ext cx="6081843" cy="4608113"/>
              <a:chOff x="122714" y="2124997"/>
              <a:chExt cx="6081843" cy="4608113"/>
            </a:xfrm>
          </p:grpSpPr>
          <p:sp>
            <p:nvSpPr>
              <p:cNvPr id="198" name="Google Shape;198;p7"/>
              <p:cNvSpPr txBox="1"/>
              <p:nvPr/>
            </p:nvSpPr>
            <p:spPr>
              <a:xfrm>
                <a:off x="122714" y="2124997"/>
                <a:ext cx="5495163" cy="4091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228600" marR="0" lvl="0" indent="-22860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2400"/>
                  <a:buFont typeface="Noto Sans Symbols"/>
                  <a:buChar char="⮚"/>
                </a:pPr>
                <a:r>
                  <a:rPr lang="fr-FR" sz="24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Pour lancer une vidéo depuis     </a:t>
                </a:r>
                <a:r>
                  <a:rPr lang="fr-FR" sz="24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Windows </a:t>
                </a:r>
                <a:r>
                  <a:rPr lang="fr-FR" sz="24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cliquez sur « </a:t>
                </a:r>
                <a:r>
                  <a:rPr lang="fr-FR" sz="24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Démarrer » </a:t>
                </a:r>
                <a:r>
                  <a:rPr lang="fr-FR" sz="24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puis « </a:t>
                </a:r>
                <a:r>
                  <a:rPr lang="fr-FR" sz="24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Caméra » </a:t>
                </a:r>
                <a:endParaRPr/>
              </a:p>
              <a:p>
                <a:pPr marL="0" marR="0" lvl="0" indent="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228600" marR="0" lvl="0" indent="-2286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2060"/>
                  </a:buClr>
                  <a:buSzPts val="2400"/>
                  <a:buFont typeface="Noto Sans Symbols"/>
                  <a:buChar char="⮚"/>
                </a:pPr>
                <a:r>
                  <a:rPr lang="fr-FR" sz="24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fr-FR" sz="24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Vous pouvez donc passer de la caméra à la photo en un clic</a:t>
                </a:r>
                <a:r>
                  <a:rPr lang="fr-FR" sz="24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</a:t>
                </a:r>
                <a:endParaRPr/>
              </a:p>
              <a:p>
                <a:pPr marL="0" marR="0" lvl="0" indent="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228600" marR="0" lvl="0" indent="-2286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2060"/>
                  </a:buClr>
                  <a:buSzPts val="2400"/>
                  <a:buFont typeface="Noto Sans Symbols"/>
                  <a:buChar char="⮚"/>
                </a:pPr>
                <a:r>
                  <a:rPr lang="fr-FR" sz="24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Pour </a:t>
                </a:r>
                <a:r>
                  <a:rPr lang="fr-FR" sz="24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zoomer</a:t>
                </a:r>
                <a:r>
                  <a:rPr lang="fr-FR" sz="24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(+) sur une photo il faut réaliser un étirement avec deux doigts</a:t>
                </a:r>
                <a:endParaRPr/>
              </a:p>
              <a:p>
                <a:pPr marL="228600" marR="0" lvl="0" indent="-762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Noto Sans Symbols"/>
                  <a:buNone/>
                </a:pPr>
                <a:endParaRPr sz="24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228600" marR="0" lvl="0" indent="-762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Noto Sans Symbols"/>
                  <a:buNone/>
                </a:pPr>
                <a:endParaRPr sz="24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99" name="Google Shape;199;p7" descr="Une image contenant texte&#10;&#10;Description générée automatiquement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221993" y="2902649"/>
                <a:ext cx="613988" cy="5737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0" name="Google Shape;200;p7" descr="Une image contenant texte&#10;&#10;Description générée automatiquement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188505" y="5545599"/>
                <a:ext cx="1016052" cy="118751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1" name="Google Shape;201;p7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3221993" y="4235759"/>
                <a:ext cx="613988" cy="6245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>
            <a:extLst>
              <a:ext uri="{FF2B5EF4-FFF2-40B4-BE49-F238E27FC236}">
                <a16:creationId xmlns:a16="http://schemas.microsoft.com/office/drawing/2014/main" id="{26E62827-ADF4-4BE2-9EFA-FB40F9EF4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460" y="372600"/>
            <a:ext cx="1571803" cy="622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" name="Google Shape;207;p8" descr="Il s’agit d’une image d’un bureau avec les ordinateurs portables et de personnes travaillant."/>
          <p:cNvSpPr/>
          <p:nvPr/>
        </p:nvSpPr>
        <p:spPr>
          <a:xfrm>
            <a:off x="-9113" y="202181"/>
            <a:ext cx="9144000" cy="1426251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8"/>
          <p:cNvSpPr txBox="1"/>
          <p:nvPr/>
        </p:nvSpPr>
        <p:spPr>
          <a:xfrm>
            <a:off x="212222" y="396935"/>
            <a:ext cx="8121119" cy="1158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Zoom et navigation horizontale/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verticale avec la télécommande</a:t>
            </a:r>
            <a:endParaRPr dirty="0"/>
          </a:p>
        </p:txBody>
      </p:sp>
      <p:grpSp>
        <p:nvGrpSpPr>
          <p:cNvPr id="209" name="Google Shape;209;p8"/>
          <p:cNvGrpSpPr/>
          <p:nvPr/>
        </p:nvGrpSpPr>
        <p:grpSpPr>
          <a:xfrm>
            <a:off x="334752" y="1166454"/>
            <a:ext cx="11140899" cy="3549542"/>
            <a:chOff x="258052" y="710507"/>
            <a:chExt cx="11140899" cy="3549542"/>
          </a:xfrm>
        </p:grpSpPr>
        <p:sp>
          <p:nvSpPr>
            <p:cNvPr id="210" name="Google Shape;210;p8"/>
            <p:cNvSpPr txBox="1"/>
            <p:nvPr/>
          </p:nvSpPr>
          <p:spPr>
            <a:xfrm>
              <a:off x="258052" y="2690429"/>
              <a:ext cx="6477539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lang="fr-FR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Gérer l’inclinaison</a:t>
              </a:r>
              <a:endParaRPr dirty="0"/>
            </a:p>
            <a:p>
              <a:pPr marR="0" lvl="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</a:pPr>
              <a:endParaRPr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lang="fr-FR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Gérer les angles du zoom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1" name="Google Shape;211;p8"/>
            <p:cNvGrpSpPr/>
            <p:nvPr/>
          </p:nvGrpSpPr>
          <p:grpSpPr>
            <a:xfrm>
              <a:off x="7255096" y="710507"/>
              <a:ext cx="4143855" cy="2980356"/>
              <a:chOff x="7255096" y="710507"/>
              <a:chExt cx="4143855" cy="2980356"/>
            </a:xfrm>
          </p:grpSpPr>
          <p:cxnSp>
            <p:nvCxnSpPr>
              <p:cNvPr id="214" name="Google Shape;214;p8"/>
              <p:cNvCxnSpPr>
                <a:cxnSpLocks/>
              </p:cNvCxnSpPr>
              <p:nvPr/>
            </p:nvCxnSpPr>
            <p:spPr>
              <a:xfrm flipV="1">
                <a:off x="9126054" y="1735407"/>
                <a:ext cx="1141716" cy="55502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215" name="Google Shape;215;p8"/>
              <p:cNvSpPr/>
              <p:nvPr/>
            </p:nvSpPr>
            <p:spPr>
              <a:xfrm>
                <a:off x="10150509" y="710507"/>
                <a:ext cx="1248442" cy="1186068"/>
              </a:xfrm>
              <a:prstGeom prst="ellipse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16" name="Google Shape;216;p8"/>
              <p:cNvCxnSpPr>
                <a:cxnSpLocks/>
                <a:stCxn id="221" idx="3"/>
              </p:cNvCxnSpPr>
              <p:nvPr/>
            </p:nvCxnSpPr>
            <p:spPr>
              <a:xfrm flipV="1">
                <a:off x="9258186" y="1346776"/>
                <a:ext cx="1374843" cy="237746"/>
              </a:xfrm>
              <a:prstGeom prst="straightConnector1">
                <a:avLst/>
              </a:prstGeom>
              <a:noFill/>
              <a:ln w="762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217" name="Google Shape;217;p8"/>
              <p:cNvSpPr txBox="1"/>
              <p:nvPr/>
            </p:nvSpPr>
            <p:spPr>
              <a:xfrm>
                <a:off x="7752319" y="3321572"/>
                <a:ext cx="1369372" cy="36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 b="1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Zoom +/-</a:t>
                </a:r>
                <a:endParaRPr dirty="0"/>
              </a:p>
            </p:txBody>
          </p:sp>
          <p:cxnSp>
            <p:nvCxnSpPr>
              <p:cNvPr id="219" name="Google Shape;219;p8"/>
              <p:cNvCxnSpPr>
                <a:cxnSpLocks/>
              </p:cNvCxnSpPr>
              <p:nvPr/>
            </p:nvCxnSpPr>
            <p:spPr>
              <a:xfrm flipV="1">
                <a:off x="8962751" y="2690429"/>
                <a:ext cx="1239008" cy="720931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220" name="Google Shape;220;p8"/>
              <p:cNvSpPr txBox="1"/>
              <p:nvPr/>
            </p:nvSpPr>
            <p:spPr>
              <a:xfrm>
                <a:off x="7255096" y="2075539"/>
                <a:ext cx="2003090" cy="9232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 b="1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Direction du champ vertical et horizontal</a:t>
                </a:r>
                <a:endParaRPr dirty="0"/>
              </a:p>
            </p:txBody>
          </p:sp>
          <p:sp>
            <p:nvSpPr>
              <p:cNvPr id="221" name="Google Shape;221;p8"/>
              <p:cNvSpPr txBox="1"/>
              <p:nvPr/>
            </p:nvSpPr>
            <p:spPr>
              <a:xfrm>
                <a:off x="7255096" y="1261356"/>
                <a:ext cx="2003090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 b="1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Champ de vision maximal</a:t>
                </a:r>
                <a:endParaRPr dirty="0"/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>
            <a:extLst>
              <a:ext uri="{FF2B5EF4-FFF2-40B4-BE49-F238E27FC236}">
                <a16:creationId xmlns:a16="http://schemas.microsoft.com/office/drawing/2014/main" id="{F4383996-35AE-401A-B590-20A49975D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354" y="305983"/>
            <a:ext cx="1571803" cy="622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7" name="Google Shape;227;p9" descr="Il s’agit d’une image d’un bureau avec les ordinateurs portables et de personnes travaillant."/>
          <p:cNvSpPr/>
          <p:nvPr/>
        </p:nvSpPr>
        <p:spPr>
          <a:xfrm>
            <a:off x="0" y="147412"/>
            <a:ext cx="9354208" cy="1529041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9"/>
          <p:cNvSpPr txBox="1"/>
          <p:nvPr/>
        </p:nvSpPr>
        <p:spPr>
          <a:xfrm>
            <a:off x="126647" y="375387"/>
            <a:ext cx="8633557" cy="114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Utilisation des « </a:t>
            </a:r>
            <a:r>
              <a:rPr lang="fr-FR" sz="40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Preset</a:t>
            </a:r>
            <a:r>
              <a:rPr lang="fr-FR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 » avec la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	télécommande</a:t>
            </a:r>
            <a:endParaRPr dirty="0"/>
          </a:p>
        </p:txBody>
      </p:sp>
      <p:grpSp>
        <p:nvGrpSpPr>
          <p:cNvPr id="229" name="Google Shape;229;p9"/>
          <p:cNvGrpSpPr/>
          <p:nvPr/>
        </p:nvGrpSpPr>
        <p:grpSpPr>
          <a:xfrm>
            <a:off x="275124" y="1154468"/>
            <a:ext cx="11092307" cy="5055858"/>
            <a:chOff x="405753" y="1436220"/>
            <a:chExt cx="11092307" cy="5055858"/>
          </a:xfrm>
        </p:grpSpPr>
        <p:grpSp>
          <p:nvGrpSpPr>
            <p:cNvPr id="230" name="Google Shape;230;p9"/>
            <p:cNvGrpSpPr/>
            <p:nvPr/>
          </p:nvGrpSpPr>
          <p:grpSpPr>
            <a:xfrm>
              <a:off x="6671599" y="1436220"/>
              <a:ext cx="4826461" cy="5055858"/>
              <a:chOff x="6228908" y="1625406"/>
              <a:chExt cx="4826461" cy="5055858"/>
            </a:xfrm>
          </p:grpSpPr>
          <p:sp>
            <p:nvSpPr>
              <p:cNvPr id="232" name="Google Shape;232;p9"/>
              <p:cNvSpPr/>
              <p:nvPr/>
            </p:nvSpPr>
            <p:spPr>
              <a:xfrm>
                <a:off x="9744093" y="1625406"/>
                <a:ext cx="1138199" cy="1063954"/>
              </a:xfrm>
              <a:prstGeom prst="ellipse">
                <a:avLst/>
              </a:prstGeom>
              <a:noFill/>
              <a:ln w="5715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9"/>
              <p:cNvSpPr/>
              <p:nvPr/>
            </p:nvSpPr>
            <p:spPr>
              <a:xfrm>
                <a:off x="9617484" y="3888830"/>
                <a:ext cx="550726" cy="473772"/>
              </a:xfrm>
              <a:prstGeom prst="ellipse">
                <a:avLst/>
              </a:prstGeom>
              <a:noFill/>
              <a:ln w="57150" cap="flat" cmpd="sng">
                <a:solidFill>
                  <a:srgbClr val="C55A1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9"/>
              <p:cNvSpPr/>
              <p:nvPr/>
            </p:nvSpPr>
            <p:spPr>
              <a:xfrm>
                <a:off x="9527290" y="4323941"/>
                <a:ext cx="1528079" cy="1477328"/>
              </a:xfrm>
              <a:prstGeom prst="ellipse">
                <a:avLst/>
              </a:prstGeom>
              <a:noFill/>
              <a:ln w="5715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35" name="Google Shape;235;p9"/>
              <p:cNvCxnSpPr>
                <a:cxnSpLocks/>
              </p:cNvCxnSpPr>
              <p:nvPr/>
            </p:nvCxnSpPr>
            <p:spPr>
              <a:xfrm flipV="1">
                <a:off x="8198892" y="5129448"/>
                <a:ext cx="1255039" cy="671821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236" name="Google Shape;236;p9"/>
              <p:cNvCxnSpPr>
                <a:cxnSpLocks/>
              </p:cNvCxnSpPr>
              <p:nvPr/>
            </p:nvCxnSpPr>
            <p:spPr>
              <a:xfrm flipV="1">
                <a:off x="8198892" y="4124214"/>
                <a:ext cx="1328398" cy="301756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237" name="Google Shape;237;p9"/>
              <p:cNvCxnSpPr>
                <a:cxnSpLocks/>
              </p:cNvCxnSpPr>
              <p:nvPr/>
            </p:nvCxnSpPr>
            <p:spPr>
              <a:xfrm flipV="1">
                <a:off x="8198892" y="2249847"/>
                <a:ext cx="1328398" cy="914597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238" name="Google Shape;238;p9"/>
              <p:cNvSpPr txBox="1"/>
              <p:nvPr/>
            </p:nvSpPr>
            <p:spPr>
              <a:xfrm>
                <a:off x="6228908" y="2475375"/>
                <a:ext cx="2662601" cy="1200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 b="1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Etape 1:</a:t>
                </a:r>
                <a:endParaRPr dirty="0"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 b="1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Choisir un réglage </a:t>
                </a:r>
                <a:endParaRPr dirty="0"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 b="1" i="1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(ex: </a:t>
                </a:r>
                <a:r>
                  <a:rPr lang="fr-FR" b="1" i="1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changement de plan</a:t>
                </a:r>
                <a:r>
                  <a:rPr lang="fr-FR" sz="1800" b="1" i="1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)</a:t>
                </a:r>
                <a:endParaRPr dirty="0"/>
              </a:p>
            </p:txBody>
          </p:sp>
          <p:sp>
            <p:nvSpPr>
              <p:cNvPr id="239" name="Google Shape;239;p9"/>
              <p:cNvSpPr txBox="1"/>
              <p:nvPr/>
            </p:nvSpPr>
            <p:spPr>
              <a:xfrm>
                <a:off x="6387900" y="4003118"/>
                <a:ext cx="2186151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Etape 2: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Appuyez sur preset</a:t>
                </a:r>
                <a:endParaRPr sz="18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9"/>
              <p:cNvSpPr txBox="1"/>
              <p:nvPr/>
            </p:nvSpPr>
            <p:spPr>
              <a:xfrm>
                <a:off x="6387900" y="5203936"/>
                <a:ext cx="2186151" cy="1477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 b="1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Etape 3:</a:t>
                </a:r>
                <a:endParaRPr dirty="0"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 b="1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Choisir un numéro pour enregistrer le </a:t>
                </a:r>
                <a:r>
                  <a:rPr lang="fr-FR" sz="1800" b="1" dirty="0" err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preset</a:t>
                </a:r>
                <a:endParaRPr sz="1800" b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1" name="Google Shape;241;p9"/>
            <p:cNvSpPr txBox="1"/>
            <p:nvPr/>
          </p:nvSpPr>
          <p:spPr>
            <a:xfrm>
              <a:off x="405753" y="3315042"/>
              <a:ext cx="5965639" cy="23083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lang="fr-FR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Pour lancer un </a:t>
              </a:r>
              <a:r>
                <a:rPr lang="fr-FR" sz="2400" dirty="0" err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preset</a:t>
              </a:r>
              <a:r>
                <a:rPr lang="fr-FR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vous devez:        Appuyer sur le numéro choisi </a:t>
              </a:r>
              <a:endParaRPr dirty="0"/>
            </a:p>
            <a:p>
              <a:pPr marL="285750" marR="0" lvl="0" indent="-13335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None/>
              </a:pPr>
              <a:endParaRPr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13335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None/>
              </a:pPr>
              <a:endParaRPr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lang="fr-FR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Démo 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516</Words>
  <Application>Microsoft Office PowerPoint</Application>
  <PresentationFormat>Grand écran</PresentationFormat>
  <Paragraphs>114</Paragraphs>
  <Slides>12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Noto Sans Symbols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Andy Poinsot</dc:creator>
  <cp:lastModifiedBy>Andy Poinsot</cp:lastModifiedBy>
  <cp:revision>42</cp:revision>
  <dcterms:created xsi:type="dcterms:W3CDTF">2021-05-03T08:21:42Z</dcterms:created>
  <dcterms:modified xsi:type="dcterms:W3CDTF">2021-05-26T08:30:43Z</dcterms:modified>
</cp:coreProperties>
</file>