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8" roundtripDataSignature="AMtx7misPGVev6M1Dj3GEa7srL3mXR1E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37" name="Google Shape;237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48" name="Google Shape;248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0" name="Google Shape;260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1" name="Google Shape;271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1" name="Google Shape;101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1" name="Google Shape;111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0" name="Google Shape;12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34" name="Google Shape;13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5" name="Google Shape;15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76" name="Google Shape;176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9" name="Google Shape;199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8" name="Google Shape;218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3" name="Google Shape;2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2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2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2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2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3.jpg"/><Relationship Id="rId5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1.jpg"/><Relationship Id="rId5" Type="http://schemas.openxmlformats.org/officeDocument/2006/relationships/image" Target="../media/image6.png"/><Relationship Id="rId6" Type="http://schemas.openxmlformats.org/officeDocument/2006/relationships/image" Target="../media/image9.png"/><Relationship Id="rId7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13.png"/><Relationship Id="rId8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Relationship Id="rId6" Type="http://schemas.openxmlformats.org/officeDocument/2006/relationships/image" Target="../media/image7.png"/><Relationship Id="rId7" Type="http://schemas.openxmlformats.org/officeDocument/2006/relationships/image" Target="../media/image15.png"/><Relationship Id="rId8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custGeom>
            <a:rect b="b" l="l" r="r" t="t"/>
            <a:pathLst>
              <a:path extrusionOk="0" h="2895600" w="1219200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descr="Il s’agit d’une image d’un bureau avec les ordinateurs portables et de personnes travaillant." id="90" name="Google Shape;90;p1"/>
          <p:cNvSpPr/>
          <p:nvPr/>
        </p:nvSpPr>
        <p:spPr>
          <a:xfrm>
            <a:off x="14068" y="2049517"/>
            <a:ext cx="12192000" cy="2439468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-17167" y="3829993"/>
            <a:ext cx="8144134" cy="587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2800"/>
              <a:buFont typeface="Arial"/>
              <a:buNone/>
            </a:pPr>
            <a:r>
              <a:rPr b="0" i="0" lang="fr-FR" sz="2800" u="none" cap="none" strike="noStrike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Caméra à suivi automatique 4K et angle total de 250°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01461" y="-54311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0" y="398880"/>
            <a:ext cx="326871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fr-F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TOUT SAVOIR SUR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" name="Google Shape;94;p1"/>
          <p:cNvGrpSpPr/>
          <p:nvPr/>
        </p:nvGrpSpPr>
        <p:grpSpPr>
          <a:xfrm>
            <a:off x="557835" y="3231684"/>
            <a:ext cx="7884072" cy="3465123"/>
            <a:chOff x="557835" y="3231684"/>
            <a:chExt cx="7884072" cy="3465123"/>
          </a:xfrm>
        </p:grpSpPr>
        <p:sp>
          <p:nvSpPr>
            <p:cNvPr id="95" name="Google Shape;95;p1"/>
            <p:cNvSpPr txBox="1"/>
            <p:nvPr/>
          </p:nvSpPr>
          <p:spPr>
            <a:xfrm>
              <a:off x="557835" y="3231684"/>
              <a:ext cx="7884072" cy="1196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4000"/>
                <a:buFont typeface="Calibri"/>
                <a:buNone/>
              </a:pPr>
              <a:r>
                <a:rPr b="1" i="0" lang="fr-FR" sz="40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PTC310H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345324" y="4666593"/>
              <a:ext cx="2482649" cy="20302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68316" y="1361890"/>
            <a:ext cx="4651820" cy="3618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l s’agit d’une image d’un bureau avec les ordinateurs portables et de personnes travaillant." id="239" name="Google Shape;239;p10"/>
          <p:cNvSpPr/>
          <p:nvPr/>
        </p:nvSpPr>
        <p:spPr>
          <a:xfrm>
            <a:off x="0" y="182884"/>
            <a:ext cx="12191999" cy="1303090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0"/>
          <p:cNvSpPr txBox="1"/>
          <p:nvPr/>
        </p:nvSpPr>
        <p:spPr>
          <a:xfrm>
            <a:off x="337711" y="590103"/>
            <a:ext cx="10996224" cy="8235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b="1" i="0" lang="fr-FR" sz="4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Changer de présentateur et de focus présentateur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10"/>
          <p:cNvGrpSpPr/>
          <p:nvPr/>
        </p:nvGrpSpPr>
        <p:grpSpPr>
          <a:xfrm>
            <a:off x="240762" y="2285849"/>
            <a:ext cx="11710474" cy="3403772"/>
            <a:chOff x="163601" y="2685242"/>
            <a:chExt cx="11710474" cy="3403772"/>
          </a:xfrm>
        </p:grpSpPr>
        <p:sp>
          <p:nvSpPr>
            <p:cNvPr id="242" name="Google Shape;242;p10"/>
            <p:cNvSpPr txBox="1"/>
            <p:nvPr/>
          </p:nvSpPr>
          <p:spPr>
            <a:xfrm>
              <a:off x="163601" y="2687972"/>
              <a:ext cx="5659324" cy="23083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b="0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FLIP V (Activé/On)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Calibri"/>
                <a:buNone/>
              </a:pPr>
              <a:r>
                <a:rPr b="0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Permet de retourner l’image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457200" lvl="0" marL="45720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b="0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FLIP H (Activé/On)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Calibri"/>
                <a:buNone/>
              </a:pPr>
              <a:r>
                <a:rPr b="0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Conserve les positions gauche/droite. Il contrôle l’effet miroir.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3" name="Google Shape;243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822925" y="2685242"/>
              <a:ext cx="6051150" cy="3403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" name="Google Shape;244;p10"/>
            <p:cNvSpPr/>
            <p:nvPr/>
          </p:nvSpPr>
          <p:spPr>
            <a:xfrm>
              <a:off x="6274870" y="4897918"/>
              <a:ext cx="4981904" cy="945834"/>
            </a:xfrm>
            <a:prstGeom prst="rect">
              <a:avLst/>
            </a:prstGeom>
            <a:solidFill>
              <a:srgbClr val="FF0000">
                <a:alpha val="4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l s’agit d’une image d’un bureau avec les ordinateurs portables et de personnes travaillant." id="250" name="Google Shape;250;p11"/>
          <p:cNvSpPr/>
          <p:nvPr/>
        </p:nvSpPr>
        <p:spPr>
          <a:xfrm>
            <a:off x="0" y="141058"/>
            <a:ext cx="12191999" cy="1346146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1"/>
          <p:cNvSpPr txBox="1"/>
          <p:nvPr/>
        </p:nvSpPr>
        <p:spPr>
          <a:xfrm>
            <a:off x="163601" y="593331"/>
            <a:ext cx="6155756" cy="8885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b="1" i="0" lang="fr-FR" sz="4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Le Menu paramétrage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2" name="Google Shape;252;p11"/>
          <p:cNvGrpSpPr/>
          <p:nvPr/>
        </p:nvGrpSpPr>
        <p:grpSpPr>
          <a:xfrm>
            <a:off x="0" y="2211999"/>
            <a:ext cx="12102686" cy="4136575"/>
            <a:chOff x="39402" y="2128094"/>
            <a:chExt cx="12102686" cy="4136575"/>
          </a:xfrm>
        </p:grpSpPr>
        <p:sp>
          <p:nvSpPr>
            <p:cNvPr id="253" name="Google Shape;253;p11"/>
            <p:cNvSpPr txBox="1"/>
            <p:nvPr/>
          </p:nvSpPr>
          <p:spPr>
            <a:xfrm>
              <a:off x="217450" y="3429000"/>
              <a:ext cx="6338400" cy="24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b="0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2D NR 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Calibri"/>
                <a:buNone/>
              </a:pPr>
              <a:r>
                <a:rPr b="0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Analyse d’images vidéo individuelles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457200" lvl="0" marL="4572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b="0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3D NR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Calibri"/>
                <a:buNone/>
              </a:pPr>
              <a:r>
                <a:rPr b="0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2D NR + Analyse les différences entre les images et vidéos suivantes pour adapter les pixels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1"/>
            <p:cNvSpPr txBox="1"/>
            <p:nvPr/>
          </p:nvSpPr>
          <p:spPr>
            <a:xfrm>
              <a:off x="39402" y="2128094"/>
              <a:ext cx="6586897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Calibri"/>
                <a:buNone/>
              </a:pPr>
              <a:r>
                <a:rPr b="0" i="1" lang="fr-FR" sz="18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La réduction de bruit permet de contrôler  les interférences générées sur une image. Elle est principalement causée par une faible luminosité.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1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Une image contenant texte, équipement électronique, afficher, ordinateur&#10;&#10;Description générée automatiquement" id="255" name="Google Shape;255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319357" y="2989383"/>
              <a:ext cx="5822731" cy="3275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11"/>
            <p:cNvSpPr/>
            <p:nvPr/>
          </p:nvSpPr>
          <p:spPr>
            <a:xfrm>
              <a:off x="6792538" y="3729713"/>
              <a:ext cx="4905600" cy="1115700"/>
            </a:xfrm>
            <a:prstGeom prst="rect">
              <a:avLst/>
            </a:prstGeom>
            <a:solidFill>
              <a:srgbClr val="FF0000">
                <a:alpha val="4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l s’agit d’une image d’un bureau avec les ordinateurs portables et de personnes travaillant." id="262" name="Google Shape;262;p12"/>
          <p:cNvSpPr/>
          <p:nvPr/>
        </p:nvSpPr>
        <p:spPr>
          <a:xfrm>
            <a:off x="0" y="176217"/>
            <a:ext cx="12191999" cy="1333264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2"/>
          <p:cNvSpPr txBox="1"/>
          <p:nvPr/>
        </p:nvSpPr>
        <p:spPr>
          <a:xfrm>
            <a:off x="163090" y="538703"/>
            <a:ext cx="5796276" cy="10700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b="1" i="0" lang="fr-FR" sz="4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Le Menu paramétrage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4" name="Google Shape;264;p12"/>
          <p:cNvGrpSpPr/>
          <p:nvPr/>
        </p:nvGrpSpPr>
        <p:grpSpPr>
          <a:xfrm>
            <a:off x="269597" y="2380521"/>
            <a:ext cx="11583263" cy="3403772"/>
            <a:chOff x="269597" y="2380521"/>
            <a:chExt cx="11583263" cy="3403772"/>
          </a:xfrm>
        </p:grpSpPr>
        <p:sp>
          <p:nvSpPr>
            <p:cNvPr id="265" name="Google Shape;265;p12"/>
            <p:cNvSpPr txBox="1"/>
            <p:nvPr/>
          </p:nvSpPr>
          <p:spPr>
            <a:xfrm>
              <a:off x="269597" y="2762447"/>
              <a:ext cx="4902385" cy="23083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just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b="0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Luminance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Calibri"/>
                <a:buNone/>
              </a:pPr>
              <a:r>
                <a:rPr b="0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Permet de gérer la luminosité de votre caméra de 0 à 14 pour le maximum de la luminosité.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6" name="Google Shape;266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801710" y="2380521"/>
              <a:ext cx="6051150" cy="3403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2"/>
            <p:cNvSpPr/>
            <p:nvPr/>
          </p:nvSpPr>
          <p:spPr>
            <a:xfrm>
              <a:off x="6209499" y="3205655"/>
              <a:ext cx="4477407" cy="788276"/>
            </a:xfrm>
            <a:prstGeom prst="rect">
              <a:avLst/>
            </a:prstGeom>
            <a:solidFill>
              <a:srgbClr val="FF0000">
                <a:alpha val="4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"/>
          <p:cNvSpPr txBox="1"/>
          <p:nvPr/>
        </p:nvSpPr>
        <p:spPr>
          <a:xfrm>
            <a:off x="3510455" y="393399"/>
            <a:ext cx="4235669" cy="9001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</a:pPr>
            <a:r>
              <a:rPr b="1" i="0" lang="fr-FR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INTERRO SURPRISE !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3"/>
          <p:cNvSpPr txBox="1"/>
          <p:nvPr/>
        </p:nvSpPr>
        <p:spPr>
          <a:xfrm>
            <a:off x="0" y="1773171"/>
            <a:ext cx="11313696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b="0" i="0" lang="fr-FR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1) Le branchement de la caméra Easycam120  sur écran interactif se fait par _______ 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b="0" i="0" lang="fr-FR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2) Comment accéder à l’application caméra depuis Android?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❑"/>
            </a:pPr>
            <a:r>
              <a:rPr b="0" i="0" lang="fr-FR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Chrome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❑"/>
            </a:pPr>
            <a:r>
              <a:rPr b="0" i="0" lang="fr-FR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Paramètres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❑"/>
            </a:pPr>
            <a:r>
              <a:rPr b="0" i="0" lang="fr-FR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Apps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b="0" i="0" lang="fr-FR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3) Je peux régler la luminosité (luminance) de la Easycam 120 jusqu’à 25 !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1" marL="9715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❑"/>
            </a:pPr>
            <a:r>
              <a:rPr b="0" i="0" lang="fr-FR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Vrai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1" marL="9715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❑"/>
            </a:pPr>
            <a:r>
              <a:rPr b="0" i="0" lang="fr-FR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Faux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38451" y="4738262"/>
            <a:ext cx="2653549" cy="2014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l s’agit d’une image d’un bureau avec les ordinateurs portables et de personnes travaillant." id="103" name="Google Shape;103;p2"/>
          <p:cNvSpPr/>
          <p:nvPr/>
        </p:nvSpPr>
        <p:spPr>
          <a:xfrm>
            <a:off x="0" y="157655"/>
            <a:ext cx="12192000" cy="902639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327204" y="371903"/>
            <a:ext cx="2163747" cy="6883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b="1" i="0" lang="fr-FR" sz="4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PLAN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537411" y="3829993"/>
            <a:ext cx="8144134" cy="587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2"/>
          <p:cNvPicPr preferRelativeResize="0"/>
          <p:nvPr/>
        </p:nvPicPr>
        <p:blipFill rotWithShape="1">
          <a:blip r:embed="rId3">
            <a:alphaModFix/>
          </a:blip>
          <a:srcRect b="2845" l="26925" r="29201" t="11184"/>
          <a:stretch/>
        </p:blipFill>
        <p:spPr>
          <a:xfrm>
            <a:off x="8009791" y="2417885"/>
            <a:ext cx="2783157" cy="312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/>
          <p:nvPr/>
        </p:nvSpPr>
        <p:spPr>
          <a:xfrm>
            <a:off x="327204" y="1166173"/>
            <a:ext cx="6141426" cy="5632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Calibri"/>
              <a:buNone/>
            </a:pPr>
            <a:r>
              <a:rPr b="0" i="0" lang="fr-FR" sz="1800" u="none" cap="none" strike="noStrike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b="0" i="0" lang="fr-FR" sz="1800" u="none" cap="none" strike="noStrike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Branchement en USB sur un écran Easypitch</a:t>
            </a:r>
            <a:endParaRPr b="0" i="0" sz="1800" u="none" cap="none" strike="noStrik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b="0" i="0" lang="fr-FR" sz="1800" u="none" cap="none" strike="noStrike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Accès à la caméra depuis Android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b="0" i="0" lang="fr-FR" sz="1800" u="none" cap="none" strike="noStrike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Accès à la caméra depuis Windows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b="0" i="0" lang="fr-FR" sz="1800" u="none" cap="none" strike="noStrike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Enregistrement d’une vidéo sur Windows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b="0" i="0" lang="fr-FR" sz="1800" u="none" cap="none" strike="noStrike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Zoom et navigation horizontale/verticale avec la télécommande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b="0" i="0" lang="fr-FR" sz="1800" u="none" cap="none" strike="noStrike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Utilisation des « Preset » avec la télécommande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b="0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Changer de présentateur et de focus présentateur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b="0" i="0" lang="fr-FR" sz="1800" u="none" cap="none" strike="noStrike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Le menu de paramétrage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Calibri"/>
              <a:buNone/>
            </a:pPr>
            <a:r>
              <a:rPr b="0" i="0" lang="fr-FR" sz="1800" u="none" cap="none" strike="noStrike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Quiz</a:t>
            </a:r>
            <a:endParaRPr b="0" i="0" sz="1800" u="none" cap="none" strike="noStrik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l s’agit d’une image d’un bureau avec les ordinateurs portables et de personnes travaillant." id="113" name="Google Shape;113;p3"/>
          <p:cNvSpPr/>
          <p:nvPr/>
        </p:nvSpPr>
        <p:spPr>
          <a:xfrm>
            <a:off x="0" y="186007"/>
            <a:ext cx="12192000" cy="1506159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369246" y="690661"/>
            <a:ext cx="3078147" cy="6991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b="1" i="0" lang="fr-FR" sz="4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537411" y="3829993"/>
            <a:ext cx="8144134" cy="587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190570" y="2077384"/>
            <a:ext cx="12428149" cy="7478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b="0" i="0" lang="fr-FR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Caméra à suivi automatique pour les salles de conférence ou visioconférences dynamiques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b="0" i="0" lang="fr-FR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Angle de vue de la caméra 80°</a:t>
            </a:r>
            <a:endParaRPr/>
          </a:p>
          <a:p>
            <a:pPr indent="-1905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b="0" i="0" lang="fr-FR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Gestion de l’inclinaison horizontale jusque 170°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b="0" i="0" lang="fr-FR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Résolution UHD 4K</a:t>
            </a:r>
            <a:endParaRPr/>
          </a:p>
          <a:p>
            <a:pPr indent="-1905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b="0" i="0" lang="fr-FR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Zoom x12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b="0" i="0" lang="fr-FR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Microphone non intégré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b="0" i="0" lang="fr-FR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Le suivi automatique AI capte un présentateur et effectuera un suivi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l s’agit d’une image d’un bureau avec les ordinateurs portables et de personnes travaillant." id="122" name="Google Shape;122;p4"/>
          <p:cNvSpPr/>
          <p:nvPr/>
        </p:nvSpPr>
        <p:spPr>
          <a:xfrm>
            <a:off x="0" y="175016"/>
            <a:ext cx="12192000" cy="1257346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 txBox="1"/>
          <p:nvPr/>
        </p:nvSpPr>
        <p:spPr>
          <a:xfrm>
            <a:off x="264142" y="3135068"/>
            <a:ext cx="4623168" cy="34854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 txBox="1"/>
          <p:nvPr/>
        </p:nvSpPr>
        <p:spPr>
          <a:xfrm>
            <a:off x="163602" y="544908"/>
            <a:ext cx="9558467" cy="7373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b="1" i="0" lang="fr-FR" sz="4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Branchement en USB sur un écran Easypitch</a:t>
            </a:r>
            <a:endParaRPr b="1" i="0" sz="40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intérieur, noir&#10;&#10;Description générée automatiquement" id="125" name="Google Shape;125;p4"/>
          <p:cNvPicPr preferRelativeResize="0"/>
          <p:nvPr/>
        </p:nvPicPr>
        <p:blipFill rotWithShape="1">
          <a:blip r:embed="rId3">
            <a:alphaModFix/>
          </a:blip>
          <a:srcRect b="38476" l="1" r="-1704" t="0"/>
          <a:stretch/>
        </p:blipFill>
        <p:spPr>
          <a:xfrm>
            <a:off x="5226855" y="2769659"/>
            <a:ext cx="5691981" cy="16944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4"/>
          <p:cNvGrpSpPr/>
          <p:nvPr/>
        </p:nvGrpSpPr>
        <p:grpSpPr>
          <a:xfrm>
            <a:off x="264143" y="2794117"/>
            <a:ext cx="6984782" cy="3426958"/>
            <a:chOff x="211591" y="3075824"/>
            <a:chExt cx="6984782" cy="3426958"/>
          </a:xfrm>
        </p:grpSpPr>
        <p:pic>
          <p:nvPicPr>
            <p:cNvPr id="127" name="Google Shape;127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5400000">
              <a:off x="-197656" y="3485071"/>
              <a:ext cx="3273972" cy="24554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8" name="Google Shape;128;p4"/>
            <p:cNvCxnSpPr/>
            <p:nvPr/>
          </p:nvCxnSpPr>
          <p:spPr>
            <a:xfrm rot="10800000">
              <a:off x="2182938" y="5088626"/>
              <a:ext cx="1828800" cy="378373"/>
            </a:xfrm>
            <a:prstGeom prst="straightConnector1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29" name="Google Shape;129;p4"/>
            <p:cNvSpPr txBox="1"/>
            <p:nvPr/>
          </p:nvSpPr>
          <p:spPr>
            <a:xfrm>
              <a:off x="3980543" y="5302453"/>
              <a:ext cx="3215829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Calibri"/>
                <a:buNone/>
              </a:pPr>
              <a:r>
                <a:rPr b="0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Branchement centralisé USB incluant son et image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0" name="Google Shape;13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54403" y="1691173"/>
            <a:ext cx="4951765" cy="3851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l s’agit d’une image d’un bureau avec les ordinateurs portables et de personnes travaillant." id="136" name="Google Shape;136;p5"/>
          <p:cNvSpPr/>
          <p:nvPr/>
        </p:nvSpPr>
        <p:spPr>
          <a:xfrm>
            <a:off x="0" y="175419"/>
            <a:ext cx="12192000" cy="1379850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113458" y="683357"/>
            <a:ext cx="7748280" cy="5566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b="1" i="0" lang="fr-FR" sz="4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Accès à la caméra depuis Android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1429903" y="4994886"/>
            <a:ext cx="530357" cy="541867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>
            <a:off x="266499" y="2198382"/>
            <a:ext cx="11658999" cy="4001455"/>
            <a:chOff x="407748" y="2856545"/>
            <a:chExt cx="11658999" cy="4001455"/>
          </a:xfrm>
        </p:grpSpPr>
        <p:sp>
          <p:nvSpPr>
            <p:cNvPr id="140" name="Google Shape;140;p5"/>
            <p:cNvSpPr txBox="1"/>
            <p:nvPr/>
          </p:nvSpPr>
          <p:spPr>
            <a:xfrm>
              <a:off x="788967" y="2856545"/>
              <a:ext cx="10614065" cy="8693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28600" lvl="0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Arial"/>
                <a:buChar char="•"/>
              </a:pPr>
              <a:r>
                <a:rPr b="0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Pour accéder à la caméra depuis </a:t>
              </a:r>
              <a:r>
                <a:rPr b="1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Android </a:t>
              </a:r>
              <a:r>
                <a:rPr b="0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, cliquez sur « </a:t>
              </a:r>
              <a:r>
                <a:rPr b="1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App » </a:t>
              </a:r>
              <a:r>
                <a:rPr b="0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puis « </a:t>
              </a:r>
              <a:r>
                <a:rPr b="1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Photo » 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1" name="Google Shape;141;p5"/>
            <p:cNvGrpSpPr/>
            <p:nvPr/>
          </p:nvGrpSpPr>
          <p:grpSpPr>
            <a:xfrm>
              <a:off x="407748" y="3839263"/>
              <a:ext cx="4892261" cy="2993543"/>
              <a:chOff x="407748" y="3839263"/>
              <a:chExt cx="4892261" cy="2993543"/>
            </a:xfrm>
          </p:grpSpPr>
          <p:pic>
            <p:nvPicPr>
              <p:cNvPr descr="Une image contenant texte, ciel, équipement électronique, afficher&#10;&#10;Description générée automatiquement" id="142" name="Google Shape;142;p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07748" y="3839263"/>
                <a:ext cx="4892261" cy="29935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3" name="Google Shape;143;p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577568" y="4039458"/>
                <a:ext cx="4413532" cy="2452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4" name="Google Shape;144;p5"/>
            <p:cNvGrpSpPr/>
            <p:nvPr/>
          </p:nvGrpSpPr>
          <p:grpSpPr>
            <a:xfrm>
              <a:off x="5239607" y="4755941"/>
              <a:ext cx="1908597" cy="779473"/>
              <a:chOff x="5469829" y="4757280"/>
              <a:chExt cx="1908597" cy="779473"/>
            </a:xfrm>
          </p:grpSpPr>
          <p:pic>
            <p:nvPicPr>
              <p:cNvPr id="145" name="Google Shape;145;p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5469829" y="4757280"/>
                <a:ext cx="773492" cy="7794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6" name="Google Shape;146;p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6692320" y="4770709"/>
                <a:ext cx="686106" cy="67427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47" name="Google Shape;147;p5"/>
              <p:cNvCxnSpPr/>
              <p:nvPr/>
            </p:nvCxnSpPr>
            <p:spPr>
              <a:xfrm>
                <a:off x="6179833" y="5135984"/>
                <a:ext cx="518336" cy="0"/>
              </a:xfrm>
              <a:prstGeom prst="straightConnector1">
                <a:avLst/>
              </a:prstGeom>
              <a:noFill/>
              <a:ln cap="flat" cmpd="sng" w="5715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</p:grpSp>
        <p:grpSp>
          <p:nvGrpSpPr>
            <p:cNvPr id="148" name="Google Shape;148;p5"/>
            <p:cNvGrpSpPr/>
            <p:nvPr/>
          </p:nvGrpSpPr>
          <p:grpSpPr>
            <a:xfrm>
              <a:off x="7174486" y="3864457"/>
              <a:ext cx="4892261" cy="2993543"/>
              <a:chOff x="407748" y="3839263"/>
              <a:chExt cx="4892261" cy="2993543"/>
            </a:xfrm>
          </p:grpSpPr>
          <p:pic>
            <p:nvPicPr>
              <p:cNvPr descr="Une image contenant texte, ciel, équipement électronique, afficher&#10;&#10;Description générée automatiquement" id="149" name="Google Shape;149;p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07748" y="3839263"/>
                <a:ext cx="4892261" cy="29935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577568" y="4039458"/>
                <a:ext cx="4413532" cy="2452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descr="Une image contenant texte, portable, ordinateur, équipement électronique&#10;&#10;Description générée automatiquement" id="151" name="Google Shape;151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03057" y="3398022"/>
            <a:ext cx="4413532" cy="248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l s’agit d’une image d’un bureau avec les ordinateurs portables et de personnes travaillant." id="157" name="Google Shape;157;p6"/>
          <p:cNvSpPr/>
          <p:nvPr/>
        </p:nvSpPr>
        <p:spPr>
          <a:xfrm>
            <a:off x="10510" y="253325"/>
            <a:ext cx="12192000" cy="1394926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6"/>
          <p:cNvSpPr txBox="1"/>
          <p:nvPr/>
        </p:nvSpPr>
        <p:spPr>
          <a:xfrm>
            <a:off x="163602" y="681916"/>
            <a:ext cx="11864796" cy="8150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b="1" i="0" lang="fr-FR" sz="4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Accès à la caméra depuis Windows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sombre, arme à feu&#10;&#10;Description générée automatiquement" id="159" name="Google Shape;15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7161" y="3291231"/>
            <a:ext cx="1078457" cy="8093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" name="Google Shape;160;p6"/>
          <p:cNvGrpSpPr/>
          <p:nvPr/>
        </p:nvGrpSpPr>
        <p:grpSpPr>
          <a:xfrm>
            <a:off x="310744" y="2139226"/>
            <a:ext cx="11394263" cy="3922629"/>
            <a:chOff x="321255" y="2182850"/>
            <a:chExt cx="11394263" cy="3922629"/>
          </a:xfrm>
        </p:grpSpPr>
        <p:grpSp>
          <p:nvGrpSpPr>
            <p:cNvPr id="161" name="Google Shape;161;p6"/>
            <p:cNvGrpSpPr/>
            <p:nvPr/>
          </p:nvGrpSpPr>
          <p:grpSpPr>
            <a:xfrm>
              <a:off x="321255" y="2182850"/>
              <a:ext cx="11394263" cy="3922629"/>
              <a:chOff x="448729" y="2868759"/>
              <a:chExt cx="11394263" cy="3922629"/>
            </a:xfrm>
          </p:grpSpPr>
          <p:pic>
            <p:nvPicPr>
              <p:cNvPr descr="Une image contenant texte&#10;&#10;Description générée automatiquement" id="162" name="Google Shape;162;p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5084051" y="5055259"/>
                <a:ext cx="613988" cy="5737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3" name="Google Shape;163;p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6593682" y="5028753"/>
                <a:ext cx="630274" cy="64114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64" name="Google Shape;164;p6"/>
              <p:cNvCxnSpPr/>
              <p:nvPr/>
            </p:nvCxnSpPr>
            <p:spPr>
              <a:xfrm>
                <a:off x="5813543" y="5328529"/>
                <a:ext cx="693701" cy="0"/>
              </a:xfrm>
              <a:prstGeom prst="straightConnector1">
                <a:avLst/>
              </a:prstGeom>
              <a:noFill/>
              <a:ln cap="flat" cmpd="sng" w="5715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grpSp>
            <p:nvGrpSpPr>
              <p:cNvPr id="165" name="Google Shape;165;p6"/>
              <p:cNvGrpSpPr/>
              <p:nvPr/>
            </p:nvGrpSpPr>
            <p:grpSpPr>
              <a:xfrm>
                <a:off x="7207670" y="3839263"/>
                <a:ext cx="4635322" cy="2836324"/>
                <a:chOff x="448729" y="3942850"/>
                <a:chExt cx="4635322" cy="2836324"/>
              </a:xfrm>
            </p:grpSpPr>
            <p:pic>
              <p:nvPicPr>
                <p:cNvPr descr="Une image contenant texte, ciel, équipement électronique, afficher&#10;&#10;Description générée automatiquement" id="166" name="Google Shape;166;p6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0" r="0" t="0"/>
                <a:stretch/>
              </p:blipFill>
              <p:spPr>
                <a:xfrm>
                  <a:off x="448729" y="3942850"/>
                  <a:ext cx="4635322" cy="28363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7" name="Google Shape;167;p6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0" r="0" t="0"/>
                <a:stretch/>
              </p:blipFill>
              <p:spPr>
                <a:xfrm>
                  <a:off x="607502" y="4103402"/>
                  <a:ext cx="4193689" cy="2382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68" name="Google Shape;168;p6"/>
              <p:cNvSpPr txBox="1"/>
              <p:nvPr/>
            </p:nvSpPr>
            <p:spPr>
              <a:xfrm>
                <a:off x="788967" y="2868759"/>
                <a:ext cx="10931417" cy="8693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-228600" lvl="0" marL="22860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2400"/>
                  <a:buFont typeface="Arial"/>
                  <a:buChar char="•"/>
                </a:pPr>
                <a:r>
                  <a:rPr b="0" i="0" lang="fr-FR" sz="24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Pour accéder à la caméra depuis </a:t>
                </a:r>
                <a:r>
                  <a:rPr b="1" i="0" lang="fr-FR" sz="24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Windows </a:t>
                </a:r>
                <a:r>
                  <a:rPr b="0" i="0" lang="fr-FR" sz="24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cliquez sur « </a:t>
                </a:r>
                <a:r>
                  <a:rPr b="1" i="0" lang="fr-FR" sz="24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Démarrer » </a:t>
                </a:r>
                <a:r>
                  <a:rPr b="0" i="0" lang="fr-FR" sz="24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puis « </a:t>
                </a:r>
                <a:r>
                  <a:rPr b="1" i="0" lang="fr-FR" sz="24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Caméra » </a:t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9" name="Google Shape;169;p6"/>
              <p:cNvGrpSpPr/>
              <p:nvPr/>
            </p:nvGrpSpPr>
            <p:grpSpPr>
              <a:xfrm>
                <a:off x="448729" y="3955064"/>
                <a:ext cx="4635322" cy="2836324"/>
                <a:chOff x="448729" y="3942850"/>
                <a:chExt cx="4635322" cy="2836324"/>
              </a:xfrm>
            </p:grpSpPr>
            <p:pic>
              <p:nvPicPr>
                <p:cNvPr descr="Une image contenant texte, ciel, équipement électronique, afficher&#10;&#10;Description générée automatiquement" id="170" name="Google Shape;170;p6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0" r="0" t="0"/>
                <a:stretch/>
              </p:blipFill>
              <p:spPr>
                <a:xfrm>
                  <a:off x="448729" y="3942850"/>
                  <a:ext cx="4635322" cy="28363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1" name="Google Shape;171;p6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0" r="0" t="0"/>
                <a:stretch/>
              </p:blipFill>
              <p:spPr>
                <a:xfrm>
                  <a:off x="607502" y="4103402"/>
                  <a:ext cx="4193689" cy="2382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descr="Une image contenant texte, portable, ordinateur, équipement électronique&#10;&#10;Description générée automatiquement" id="172" name="Google Shape;172;p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238969" y="3315663"/>
              <a:ext cx="4228482" cy="237452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l s’agit d’une image d’un bureau avec les ordinateurs portables et de personnes travaillant." id="178" name="Google Shape;178;p7"/>
          <p:cNvSpPr/>
          <p:nvPr/>
        </p:nvSpPr>
        <p:spPr>
          <a:xfrm>
            <a:off x="-6090" y="171430"/>
            <a:ext cx="12208600" cy="1328572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7"/>
          <p:cNvSpPr txBox="1"/>
          <p:nvPr/>
        </p:nvSpPr>
        <p:spPr>
          <a:xfrm>
            <a:off x="122714" y="641560"/>
            <a:ext cx="9189452" cy="87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b="1" i="0" lang="fr-FR" sz="4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Enregistrement d’une vidéo sur Windows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0" name="Google Shape;180;p7"/>
          <p:cNvGrpSpPr/>
          <p:nvPr/>
        </p:nvGrpSpPr>
        <p:grpSpPr>
          <a:xfrm>
            <a:off x="86582" y="2078458"/>
            <a:ext cx="12110673" cy="4608113"/>
            <a:chOff x="86582" y="2078458"/>
            <a:chExt cx="12110673" cy="4608113"/>
          </a:xfrm>
        </p:grpSpPr>
        <p:grpSp>
          <p:nvGrpSpPr>
            <p:cNvPr id="181" name="Google Shape;181;p7"/>
            <p:cNvGrpSpPr/>
            <p:nvPr/>
          </p:nvGrpSpPr>
          <p:grpSpPr>
            <a:xfrm>
              <a:off x="5945914" y="2337859"/>
              <a:ext cx="6251341" cy="3128136"/>
              <a:chOff x="5817945" y="2271230"/>
              <a:chExt cx="6251341" cy="3128136"/>
            </a:xfrm>
          </p:grpSpPr>
          <p:cxnSp>
            <p:nvCxnSpPr>
              <p:cNvPr id="182" name="Google Shape;182;p7"/>
              <p:cNvCxnSpPr>
                <a:endCxn id="183" idx="3"/>
              </p:cNvCxnSpPr>
              <p:nvPr/>
            </p:nvCxnSpPr>
            <p:spPr>
              <a:xfrm rot="10800000">
                <a:off x="10602103" y="3765070"/>
                <a:ext cx="539700" cy="486600"/>
              </a:xfrm>
              <a:prstGeom prst="straightConnector1">
                <a:avLst/>
              </a:prstGeom>
              <a:noFill/>
              <a:ln cap="flat" cmpd="sng" w="76200">
                <a:solidFill>
                  <a:srgbClr val="FF000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grpSp>
            <p:nvGrpSpPr>
              <p:cNvPr id="184" name="Google Shape;184;p7"/>
              <p:cNvGrpSpPr/>
              <p:nvPr/>
            </p:nvGrpSpPr>
            <p:grpSpPr>
              <a:xfrm>
                <a:off x="5817945" y="2271230"/>
                <a:ext cx="6251341" cy="3128136"/>
                <a:chOff x="5957259" y="2557919"/>
                <a:chExt cx="6251341" cy="3128136"/>
              </a:xfrm>
            </p:grpSpPr>
            <p:pic>
              <p:nvPicPr>
                <p:cNvPr descr="Une image contenant texte, ciel, équipement électronique, afficher&#10;&#10;Description générée automatiquement" id="185" name="Google Shape;185;p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5957259" y="2557919"/>
                  <a:ext cx="5112223" cy="31281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3" name="Google Shape;183;p7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6148371" y="2759965"/>
                  <a:ext cx="4593046" cy="258358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descr="Une image contenant texte, homme, mur, personne&#10;&#10;Description générée automatiquement" id="186" name="Google Shape;186;p7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6253555" y="2854479"/>
                  <a:ext cx="4276091" cy="23945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7" name="Google Shape;187;p7"/>
                <p:cNvSpPr/>
                <p:nvPr/>
              </p:nvSpPr>
              <p:spPr>
                <a:xfrm>
                  <a:off x="10474716" y="3680599"/>
                  <a:ext cx="382995" cy="610870"/>
                </a:xfrm>
                <a:prstGeom prst="ellipse">
                  <a:avLst/>
                </a:prstGeom>
                <a:noFill/>
                <a:ln cap="flat" cmpd="sng" w="12700">
                  <a:solidFill>
                    <a:srgbClr val="FF0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88" name="Google Shape;188;p7"/>
                <p:cNvCxnSpPr/>
                <p:nvPr/>
              </p:nvCxnSpPr>
              <p:spPr>
                <a:xfrm flipH="1">
                  <a:off x="10731466" y="3350075"/>
                  <a:ext cx="636229" cy="512082"/>
                </a:xfrm>
                <a:prstGeom prst="straightConnector1">
                  <a:avLst/>
                </a:prstGeom>
                <a:noFill/>
                <a:ln cap="flat" cmpd="sng" w="76200">
                  <a:solidFill>
                    <a:srgbClr val="FF0000"/>
                  </a:solidFill>
                  <a:prstDash val="solid"/>
                  <a:miter lim="800000"/>
                  <a:headEnd len="sm" w="sm" type="none"/>
                  <a:tailEnd len="med" w="med" type="triangle"/>
                </a:ln>
              </p:spPr>
            </p:cxnSp>
            <p:sp>
              <p:nvSpPr>
                <p:cNvPr id="189" name="Google Shape;189;p7"/>
                <p:cNvSpPr txBox="1"/>
                <p:nvPr/>
              </p:nvSpPr>
              <p:spPr>
                <a:xfrm>
                  <a:off x="11355038" y="4369783"/>
                  <a:ext cx="795867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2060"/>
                    </a:buClr>
                    <a:buSzPts val="1800"/>
                    <a:buFont typeface="Calibri"/>
                    <a:buNone/>
                  </a:pPr>
                  <a:r>
                    <a:rPr b="0" i="0" lang="fr-FR" sz="1800" u="none" cap="none" strike="noStrike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Photo</a:t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" name="Google Shape;190;p7"/>
                <p:cNvSpPr txBox="1"/>
                <p:nvPr/>
              </p:nvSpPr>
              <p:spPr>
                <a:xfrm>
                  <a:off x="11297345" y="3099060"/>
                  <a:ext cx="911255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2060"/>
                    </a:buClr>
                    <a:buSzPts val="1800"/>
                    <a:buFont typeface="Calibri"/>
                    <a:buNone/>
                  </a:pPr>
                  <a:r>
                    <a:rPr b="0" i="0" lang="fr-FR" sz="1800" u="none" cap="none" strike="noStrike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Caméra</a:t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91" name="Google Shape;191;p7"/>
            <p:cNvGrpSpPr/>
            <p:nvPr/>
          </p:nvGrpSpPr>
          <p:grpSpPr>
            <a:xfrm>
              <a:off x="86582" y="2078458"/>
              <a:ext cx="6081843" cy="4608113"/>
              <a:chOff x="122714" y="2124997"/>
              <a:chExt cx="6081843" cy="4608113"/>
            </a:xfrm>
          </p:grpSpPr>
          <p:sp>
            <p:nvSpPr>
              <p:cNvPr id="192" name="Google Shape;192;p7"/>
              <p:cNvSpPr txBox="1"/>
              <p:nvPr/>
            </p:nvSpPr>
            <p:spPr>
              <a:xfrm>
                <a:off x="122714" y="2124997"/>
                <a:ext cx="5495163" cy="4091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-228600" lvl="0" marL="22860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2400"/>
                  <a:buFont typeface="Noto Sans Symbols"/>
                  <a:buChar char="⮚"/>
                </a:pPr>
                <a:r>
                  <a:rPr b="0" i="0" lang="fr-FR" sz="24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Pour lancer une vidéo depuis     </a:t>
                </a:r>
                <a:r>
                  <a:rPr b="1" i="0" lang="fr-FR" sz="24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Windows </a:t>
                </a:r>
                <a:r>
                  <a:rPr b="0" i="0" lang="fr-FR" sz="24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cliquez sur « </a:t>
                </a:r>
                <a:r>
                  <a:rPr b="1" i="0" lang="fr-FR" sz="24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Démarrer » </a:t>
                </a:r>
                <a:r>
                  <a:rPr b="0" i="0" lang="fr-FR" sz="24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puis « </a:t>
                </a:r>
                <a:r>
                  <a:rPr b="1" i="0" lang="fr-FR" sz="24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Caméra » </a:t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r>
                  <a:t/>
                </a:r>
                <a:endParaRPr b="1" i="0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-228600" lvl="0" marL="228600" marR="0" rtl="0" algn="l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2060"/>
                  </a:buClr>
                  <a:buSzPts val="2400"/>
                  <a:buFont typeface="Noto Sans Symbols"/>
                  <a:buChar char="⮚"/>
                </a:pPr>
                <a:r>
                  <a:rPr b="1" i="0" lang="fr-FR" sz="24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b="0" i="0" lang="fr-FR" sz="24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Vous pouvez donc passer de la caméra à la photo en un clic</a:t>
                </a:r>
                <a:r>
                  <a:rPr b="1" i="0" lang="fr-FR" sz="24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</a:t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r>
                  <a:t/>
                </a:r>
                <a:endParaRPr b="1" i="0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-228600" lvl="0" marL="228600" marR="0" rtl="0" algn="l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2060"/>
                  </a:buClr>
                  <a:buSzPts val="2400"/>
                  <a:buFont typeface="Noto Sans Symbols"/>
                  <a:buChar char="⮚"/>
                </a:pPr>
                <a:r>
                  <a:rPr b="0" i="0" lang="fr-FR" sz="24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Pour </a:t>
                </a:r>
                <a:r>
                  <a:rPr b="1" i="0" lang="fr-FR" sz="24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zoomer</a:t>
                </a:r>
                <a:r>
                  <a:rPr b="0" i="0" lang="fr-FR" sz="24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(+) sur une photo il faut réaliser un étirement avec deux doigts</a:t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-76200" lvl="0" marL="228600" marR="0" rtl="0" algn="l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Noto Sans Symbols"/>
                  <a:buNone/>
                </a:pPr>
                <a:r>
                  <a:t/>
                </a:r>
                <a:endParaRPr b="1" i="0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-76200" lvl="0" marL="228600" marR="0" rtl="0" algn="l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Noto Sans Symbols"/>
                  <a:buNone/>
                </a:pPr>
                <a:r>
                  <a:t/>
                </a:r>
                <a:endParaRPr b="1" i="0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descr="Une image contenant texte&#10;&#10;Description générée automatiquement" id="193" name="Google Shape;193;p7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3221993" y="2902649"/>
                <a:ext cx="613988" cy="5737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Une image contenant texte&#10;&#10;Description générée automatiquement" id="194" name="Google Shape;194;p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188505" y="5545599"/>
                <a:ext cx="1016052" cy="11875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5" name="Google Shape;195;p7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3221993" y="4235759"/>
                <a:ext cx="613988" cy="6245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l s’agit d’une image d’un bureau avec les ordinateurs portables et de personnes travaillant." id="201" name="Google Shape;201;p8"/>
          <p:cNvSpPr/>
          <p:nvPr/>
        </p:nvSpPr>
        <p:spPr>
          <a:xfrm>
            <a:off x="-9113" y="202181"/>
            <a:ext cx="9144000" cy="142625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8"/>
          <p:cNvSpPr txBox="1"/>
          <p:nvPr/>
        </p:nvSpPr>
        <p:spPr>
          <a:xfrm>
            <a:off x="150522" y="501932"/>
            <a:ext cx="8121119" cy="1158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b="1" i="0" lang="fr-FR" sz="4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Zoom et navigation horizontale/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b="1" i="0" lang="fr-FR" sz="4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verticale avec la télécommande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3" name="Google Shape;203;p8"/>
          <p:cNvGrpSpPr/>
          <p:nvPr/>
        </p:nvGrpSpPr>
        <p:grpSpPr>
          <a:xfrm>
            <a:off x="229347" y="2095860"/>
            <a:ext cx="11104603" cy="4566908"/>
            <a:chOff x="152647" y="1639913"/>
            <a:chExt cx="11104603" cy="4566908"/>
          </a:xfrm>
        </p:grpSpPr>
        <p:sp>
          <p:nvSpPr>
            <p:cNvPr id="204" name="Google Shape;204;p8"/>
            <p:cNvSpPr txBox="1"/>
            <p:nvPr/>
          </p:nvSpPr>
          <p:spPr>
            <a:xfrm>
              <a:off x="152647" y="1639913"/>
              <a:ext cx="6477539" cy="37856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b="0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Gérer l’inclinaison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b="0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Gérer la vitesse du zoom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b="0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Gérer les angles du zoom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b="0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Changer de présentateur</a:t>
              </a:r>
              <a:endParaRPr/>
            </a:p>
            <a:p>
              <a:pPr indent="-1333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None/>
              </a:pPr>
              <a:r>
                <a:t/>
              </a:r>
              <a:endParaRPr b="0" i="0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b="0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Gérer les focus présentateur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5" name="Google Shape;205;p8"/>
            <p:cNvGrpSpPr/>
            <p:nvPr/>
          </p:nvGrpSpPr>
          <p:grpSpPr>
            <a:xfrm>
              <a:off x="6731485" y="2705398"/>
              <a:ext cx="4525765" cy="3501423"/>
              <a:chOff x="6731485" y="2705398"/>
              <a:chExt cx="4525765" cy="3501423"/>
            </a:xfrm>
          </p:grpSpPr>
          <p:cxnSp>
            <p:nvCxnSpPr>
              <p:cNvPr id="206" name="Google Shape;206;p8"/>
              <p:cNvCxnSpPr/>
              <p:nvPr/>
            </p:nvCxnSpPr>
            <p:spPr>
              <a:xfrm flipH="1" rot="10800000">
                <a:off x="9779419" y="4642565"/>
                <a:ext cx="1184327" cy="1143338"/>
              </a:xfrm>
              <a:prstGeom prst="straightConnector1">
                <a:avLst/>
              </a:prstGeom>
              <a:noFill/>
              <a:ln cap="flat" cmpd="sng" w="57150">
                <a:solidFill>
                  <a:srgbClr val="FF000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cxnSp>
            <p:nvCxnSpPr>
              <p:cNvPr id="207" name="Google Shape;207;p8"/>
              <p:cNvCxnSpPr/>
              <p:nvPr/>
            </p:nvCxnSpPr>
            <p:spPr>
              <a:xfrm flipH="1" rot="10800000">
                <a:off x="8937172" y="3357828"/>
                <a:ext cx="1071171" cy="578694"/>
              </a:xfrm>
              <a:prstGeom prst="straightConnector1">
                <a:avLst/>
              </a:prstGeom>
              <a:noFill/>
              <a:ln cap="flat" cmpd="sng" w="57150">
                <a:solidFill>
                  <a:srgbClr val="FF000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sp>
            <p:nvSpPr>
              <p:cNvPr id="208" name="Google Shape;208;p8"/>
              <p:cNvSpPr/>
              <p:nvPr/>
            </p:nvSpPr>
            <p:spPr>
              <a:xfrm>
                <a:off x="10008808" y="2750454"/>
                <a:ext cx="1248442" cy="1186068"/>
              </a:xfrm>
              <a:prstGeom prst="ellipse">
                <a:avLst/>
              </a:prstGeom>
              <a:noFill/>
              <a:ln cap="flat" cmpd="sng" w="28575">
                <a:solidFill>
                  <a:srgbClr val="FF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1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09" name="Google Shape;209;p8"/>
              <p:cNvCxnSpPr/>
              <p:nvPr/>
            </p:nvCxnSpPr>
            <p:spPr>
              <a:xfrm>
                <a:off x="8539454" y="2988733"/>
                <a:ext cx="1967679" cy="280246"/>
              </a:xfrm>
              <a:prstGeom prst="straightConnector1">
                <a:avLst/>
              </a:prstGeom>
              <a:noFill/>
              <a:ln cap="flat" cmpd="sng" w="76200">
                <a:solidFill>
                  <a:srgbClr val="FF000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sp>
            <p:nvSpPr>
              <p:cNvPr id="210" name="Google Shape;210;p8"/>
              <p:cNvSpPr txBox="1"/>
              <p:nvPr/>
            </p:nvSpPr>
            <p:spPr>
              <a:xfrm>
                <a:off x="7048344" y="4857750"/>
                <a:ext cx="136937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Calibri"/>
                  <a:buNone/>
                </a:pPr>
                <a:r>
                  <a:rPr b="1" i="0" lang="fr-FR" sz="18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Zoom +/- lent</a:t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8"/>
              <p:cNvSpPr txBox="1"/>
              <p:nvPr/>
            </p:nvSpPr>
            <p:spPr>
              <a:xfrm>
                <a:off x="8555411" y="5560490"/>
                <a:ext cx="136937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Calibri"/>
                  <a:buNone/>
                </a:pPr>
                <a:r>
                  <a:rPr b="1" i="0" lang="fr-FR" sz="18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Zoom +/- rapide</a:t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12" name="Google Shape;212;p8"/>
              <p:cNvCxnSpPr/>
              <p:nvPr/>
            </p:nvCxnSpPr>
            <p:spPr>
              <a:xfrm flipH="1" rot="10800000">
                <a:off x="8448978" y="4597400"/>
                <a:ext cx="1197950" cy="627703"/>
              </a:xfrm>
              <a:prstGeom prst="straightConnector1">
                <a:avLst/>
              </a:prstGeom>
              <a:noFill/>
              <a:ln cap="flat" cmpd="sng" w="57150">
                <a:solidFill>
                  <a:srgbClr val="FF000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sp>
            <p:nvSpPr>
              <p:cNvPr id="213" name="Google Shape;213;p8"/>
              <p:cNvSpPr txBox="1"/>
              <p:nvPr/>
            </p:nvSpPr>
            <p:spPr>
              <a:xfrm>
                <a:off x="6984619" y="3683051"/>
                <a:ext cx="2003090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Calibri"/>
                  <a:buNone/>
                </a:pPr>
                <a:r>
                  <a:rPr b="1" i="0" lang="fr-FR" sz="18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pivot du champ vertical et horizontal</a:t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8"/>
              <p:cNvSpPr txBox="1"/>
              <p:nvPr/>
            </p:nvSpPr>
            <p:spPr>
              <a:xfrm>
                <a:off x="6731485" y="2705398"/>
                <a:ext cx="200309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Calibri"/>
                  <a:buNone/>
                </a:pPr>
                <a:r>
                  <a:rPr b="1" i="0" lang="fr-FR" sz="18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Champ de vision maximal</a:t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l s’agit d’une image d’un bureau avec les ordinateurs portables et de personnes travaillant." id="220" name="Google Shape;220;p9"/>
          <p:cNvSpPr/>
          <p:nvPr/>
        </p:nvSpPr>
        <p:spPr>
          <a:xfrm>
            <a:off x="0" y="147412"/>
            <a:ext cx="9354208" cy="152904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9"/>
          <p:cNvSpPr txBox="1"/>
          <p:nvPr/>
        </p:nvSpPr>
        <p:spPr>
          <a:xfrm>
            <a:off x="126647" y="469878"/>
            <a:ext cx="8633557" cy="1140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b="1" i="0" lang="fr-FR" sz="4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Utilisation des « Preset » avec la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b="1" i="0" lang="fr-FR" sz="4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	télécommande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2" name="Google Shape;222;p9"/>
          <p:cNvGrpSpPr/>
          <p:nvPr/>
        </p:nvGrpSpPr>
        <p:grpSpPr>
          <a:xfrm>
            <a:off x="275124" y="1542151"/>
            <a:ext cx="10231977" cy="4572985"/>
            <a:chOff x="405753" y="1823903"/>
            <a:chExt cx="10231977" cy="4572985"/>
          </a:xfrm>
        </p:grpSpPr>
        <p:grpSp>
          <p:nvGrpSpPr>
            <p:cNvPr id="223" name="Google Shape;223;p9"/>
            <p:cNvGrpSpPr/>
            <p:nvPr/>
          </p:nvGrpSpPr>
          <p:grpSpPr>
            <a:xfrm>
              <a:off x="6794376" y="1823903"/>
              <a:ext cx="3843354" cy="4572985"/>
              <a:chOff x="6351685" y="2013089"/>
              <a:chExt cx="3843354" cy="4572985"/>
            </a:xfrm>
          </p:grpSpPr>
          <p:sp>
            <p:nvSpPr>
              <p:cNvPr id="224" name="Google Shape;224;p9"/>
              <p:cNvSpPr/>
              <p:nvPr/>
            </p:nvSpPr>
            <p:spPr>
              <a:xfrm>
                <a:off x="9480336" y="2013089"/>
                <a:ext cx="451945" cy="295526"/>
              </a:xfrm>
              <a:prstGeom prst="ellipse">
                <a:avLst/>
              </a:prstGeom>
              <a:noFill/>
              <a:ln cap="flat" cmpd="sng" w="57150">
                <a:solidFill>
                  <a:srgbClr val="FF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1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9"/>
              <p:cNvSpPr/>
              <p:nvPr/>
            </p:nvSpPr>
            <p:spPr>
              <a:xfrm>
                <a:off x="9427785" y="3448989"/>
                <a:ext cx="693683" cy="439842"/>
              </a:xfrm>
              <a:prstGeom prst="ellipse">
                <a:avLst/>
              </a:prstGeom>
              <a:noFill/>
              <a:ln cap="flat" cmpd="sng" w="57150">
                <a:solidFill>
                  <a:srgbClr val="C55A1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1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9"/>
              <p:cNvSpPr/>
              <p:nvPr/>
            </p:nvSpPr>
            <p:spPr>
              <a:xfrm>
                <a:off x="9354213" y="4906602"/>
                <a:ext cx="840826" cy="796709"/>
              </a:xfrm>
              <a:prstGeom prst="ellipse">
                <a:avLst/>
              </a:prstGeom>
              <a:noFill/>
              <a:ln cap="flat" cmpd="sng" w="57150">
                <a:solidFill>
                  <a:srgbClr val="00B05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1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27" name="Google Shape;227;p9"/>
              <p:cNvCxnSpPr/>
              <p:nvPr/>
            </p:nvCxnSpPr>
            <p:spPr>
              <a:xfrm flipH="1" rot="10800000">
                <a:off x="8581856" y="5609660"/>
                <a:ext cx="772353" cy="512585"/>
              </a:xfrm>
              <a:prstGeom prst="straightConnector1">
                <a:avLst/>
              </a:prstGeom>
              <a:noFill/>
              <a:ln cap="flat" cmpd="sng" w="57150">
                <a:solidFill>
                  <a:srgbClr val="00B05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cxnSp>
            <p:nvCxnSpPr>
              <p:cNvPr id="228" name="Google Shape;228;p9"/>
              <p:cNvCxnSpPr/>
              <p:nvPr/>
            </p:nvCxnSpPr>
            <p:spPr>
              <a:xfrm flipH="1" rot="10800000">
                <a:off x="8453745" y="3734507"/>
                <a:ext cx="803319" cy="683408"/>
              </a:xfrm>
              <a:prstGeom prst="straightConnector1">
                <a:avLst/>
              </a:prstGeom>
              <a:noFill/>
              <a:ln cap="flat" cmpd="sng" w="57150">
                <a:solidFill>
                  <a:schemeClr val="accent2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cxnSp>
            <p:nvCxnSpPr>
              <p:cNvPr id="229" name="Google Shape;229;p9"/>
              <p:cNvCxnSpPr/>
              <p:nvPr/>
            </p:nvCxnSpPr>
            <p:spPr>
              <a:xfrm flipH="1" rot="10800000">
                <a:off x="8537836" y="2308763"/>
                <a:ext cx="879443" cy="812671"/>
              </a:xfrm>
              <a:prstGeom prst="straightConnector1">
                <a:avLst/>
              </a:prstGeom>
              <a:noFill/>
              <a:ln cap="flat" cmpd="sng" w="57150">
                <a:solidFill>
                  <a:srgbClr val="FF000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sp>
            <p:nvSpPr>
              <p:cNvPr id="230" name="Google Shape;230;p9"/>
              <p:cNvSpPr txBox="1"/>
              <p:nvPr/>
            </p:nvSpPr>
            <p:spPr>
              <a:xfrm>
                <a:off x="6351685" y="5385745"/>
                <a:ext cx="2186151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Calibri"/>
                  <a:buNone/>
                </a:pPr>
                <a:r>
                  <a:rPr b="1" i="0" lang="fr-FR" sz="18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Etape 1:</a:t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Calibri"/>
                  <a:buNone/>
                </a:pPr>
                <a:r>
                  <a:rPr b="1" i="0" lang="fr-FR" sz="18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Choisir un réglage </a:t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Calibri"/>
                  <a:buNone/>
                </a:pPr>
                <a:r>
                  <a:rPr b="1" i="1" lang="fr-FR" sz="18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(ex: zoom)</a:t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9"/>
              <p:cNvSpPr txBox="1"/>
              <p:nvPr/>
            </p:nvSpPr>
            <p:spPr>
              <a:xfrm>
                <a:off x="6387900" y="4003118"/>
                <a:ext cx="2186151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Calibri"/>
                  <a:buNone/>
                </a:pPr>
                <a:r>
                  <a:rPr b="1" i="0" lang="fr-FR" sz="18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Etape 2:</a:t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Calibri"/>
                  <a:buNone/>
                </a:pPr>
                <a:r>
                  <a:rPr b="1" i="0" lang="fr-FR" sz="18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Appuyez sur preset</a:t>
                </a:r>
                <a:endParaRPr b="1" i="0" sz="18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9"/>
              <p:cNvSpPr txBox="1"/>
              <p:nvPr/>
            </p:nvSpPr>
            <p:spPr>
              <a:xfrm>
                <a:off x="6387901" y="2291491"/>
                <a:ext cx="2186151" cy="1477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Calibri"/>
                  <a:buNone/>
                </a:pPr>
                <a:r>
                  <a:rPr b="1" i="0" lang="fr-FR" sz="18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Etape 3:</a:t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Calibri"/>
                  <a:buNone/>
                </a:pPr>
                <a:r>
                  <a:rPr b="1" i="0" lang="fr-FR" sz="18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Choisir un numéro pour enregistrer le preset</a:t>
                </a:r>
                <a:endParaRPr b="1" i="0" sz="18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3" name="Google Shape;233;p9"/>
            <p:cNvSpPr txBox="1"/>
            <p:nvPr/>
          </p:nvSpPr>
          <p:spPr>
            <a:xfrm>
              <a:off x="405753" y="3315042"/>
              <a:ext cx="5965639" cy="23083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b="0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Pour lancer un preset vous devez:        Appuyez sur le numéro choisi 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33350" lvl="0" marL="28575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None/>
              </a:pPr>
              <a:r>
                <a:t/>
              </a:r>
              <a:endParaRPr b="0" i="0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33350" lvl="0" marL="28575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None/>
              </a:pPr>
              <a:r>
                <a:t/>
              </a:r>
              <a:endParaRPr b="0" i="0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b="0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Démo 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Calibri"/>
                <a:buNone/>
              </a:pPr>
              <a:r>
                <a:rPr b="0" i="0" lang="fr-FR" sz="2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2021-05-03T07:44:54Z</dcterms:created>
  <dc:creator>Andy Poinsot</dc:creator>
</cp:coreProperties>
</file>