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840">
          <p15:clr>
            <a:srgbClr val="A4A3A4"/>
          </p15:clr>
        </p15:guide>
        <p15:guide id="3" pos="456">
          <p15:clr>
            <a:srgbClr val="A4A3A4"/>
          </p15:clr>
        </p15:guide>
        <p15:guide id="4" pos="720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nB4MXkkV2zGgupX9U3LCiUZyO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76"/>
      </p:cViewPr>
      <p:guideLst>
        <p:guide orient="horz" pos="2064"/>
        <p:guide pos="3840"/>
        <p:guide pos="456"/>
        <p:guide pos="7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94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uniquement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2895600" extrusionOk="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0" name="Google Shape;90;p1" descr="Il s’agit d’une image d’un bureau avec les ordinateurs portables et de personnes travaillant."/>
          <p:cNvSpPr/>
          <p:nvPr/>
        </p:nvSpPr>
        <p:spPr>
          <a:xfrm>
            <a:off x="0" y="1985077"/>
            <a:ext cx="12192000" cy="2514601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37411" y="3829993"/>
            <a:ext cx="8144134" cy="58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553"/>
              </a:buClr>
              <a:buSzPts val="2800"/>
              <a:buFont typeface="Arial"/>
              <a:buNone/>
            </a:pPr>
            <a:r>
              <a:rPr lang="fr-FR" sz="280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Le tableau blanc numérique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8805" y="-138122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0" y="398880"/>
            <a:ext cx="326871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 SAVOIR SUR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L'ÉCRAN</a:t>
            </a: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INTERACTIF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284969" y="3179984"/>
            <a:ext cx="7884000" cy="11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BASIC 3: Uboardmate CC</a:t>
            </a:r>
            <a:endParaRPr/>
          </a:p>
        </p:txBody>
      </p:sp>
      <p:pic>
        <p:nvPicPr>
          <p:cNvPr id="95" name="Google Shape;95;p1" descr="vectorstock_129552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794" y="4581500"/>
            <a:ext cx="2023127" cy="21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40684" y="625642"/>
            <a:ext cx="6451316" cy="569578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 descr="Il s’agit d’une image d’un bureau avec les ordinateurs portables et de personnes travaillant."/>
          <p:cNvSpPr/>
          <p:nvPr/>
        </p:nvSpPr>
        <p:spPr>
          <a:xfrm>
            <a:off x="0" y="175419"/>
            <a:ext cx="12192000" cy="1379850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48357" y="457711"/>
            <a:ext cx="12095284" cy="7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Utilisation des images - insertion d’un fichier image</a:t>
            </a:r>
            <a:endParaRPr/>
          </a:p>
        </p:txBody>
      </p:sp>
      <p:grpSp>
        <p:nvGrpSpPr>
          <p:cNvPr id="195" name="Google Shape;195;p9"/>
          <p:cNvGrpSpPr/>
          <p:nvPr/>
        </p:nvGrpSpPr>
        <p:grpSpPr>
          <a:xfrm>
            <a:off x="180975" y="1782763"/>
            <a:ext cx="10725150" cy="4389437"/>
            <a:chOff x="180975" y="1782763"/>
            <a:chExt cx="10725150" cy="4389437"/>
          </a:xfrm>
        </p:grpSpPr>
        <p:pic>
          <p:nvPicPr>
            <p:cNvPr id="196" name="Google Shape;196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0975" y="1782763"/>
              <a:ext cx="4208463" cy="4389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18525" y="1922463"/>
              <a:ext cx="2387600" cy="2444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13275" y="1922463"/>
              <a:ext cx="3319463" cy="3171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9"/>
          <p:cNvSpPr/>
          <p:nvPr/>
        </p:nvSpPr>
        <p:spPr>
          <a:xfrm>
            <a:off x="455886" y="1901212"/>
            <a:ext cx="3755630" cy="341813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4613275" y="1901213"/>
            <a:ext cx="3189289" cy="319307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 flipH="1">
            <a:off x="8518525" y="1901212"/>
            <a:ext cx="2387600" cy="246600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 flipH="1">
            <a:off x="455885" y="5437794"/>
            <a:ext cx="1856490" cy="73440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1988344" y="1550706"/>
            <a:ext cx="296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5947568" y="1576519"/>
            <a:ext cx="296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9609930" y="1555269"/>
            <a:ext cx="296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 descr="Il s’agit d’une image d’un bureau avec les ordinateurs portables et de personnes travaillant."/>
          <p:cNvSpPr/>
          <p:nvPr/>
        </p:nvSpPr>
        <p:spPr>
          <a:xfrm>
            <a:off x="0" y="327819"/>
            <a:ext cx="12192000" cy="1213800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48357" y="457711"/>
            <a:ext cx="12095284" cy="7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Utilisation des images - insertion d’une capture d’écran</a:t>
            </a:r>
            <a:endParaRPr/>
          </a:p>
        </p:txBody>
      </p:sp>
      <p:grpSp>
        <p:nvGrpSpPr>
          <p:cNvPr id="213" name="Google Shape;213;p10"/>
          <p:cNvGrpSpPr/>
          <p:nvPr/>
        </p:nvGrpSpPr>
        <p:grpSpPr>
          <a:xfrm>
            <a:off x="431556" y="1976277"/>
            <a:ext cx="11606213" cy="4416425"/>
            <a:chOff x="809625" y="1484313"/>
            <a:chExt cx="11606213" cy="4416425"/>
          </a:xfrm>
        </p:grpSpPr>
        <p:pic>
          <p:nvPicPr>
            <p:cNvPr id="214" name="Google Shape;214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9625" y="1555750"/>
              <a:ext cx="3136900" cy="2406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86275" y="1660525"/>
              <a:ext cx="3990975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558338" y="1484313"/>
              <a:ext cx="2857500" cy="2552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9625" y="3856038"/>
              <a:ext cx="3136900" cy="204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10"/>
          <p:cNvSpPr/>
          <p:nvPr/>
        </p:nvSpPr>
        <p:spPr>
          <a:xfrm flipH="1">
            <a:off x="431653" y="2047715"/>
            <a:ext cx="3136800" cy="230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 flipH="1">
            <a:off x="4108281" y="2152489"/>
            <a:ext cx="3990900" cy="1836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 flipH="1">
            <a:off x="9165231" y="2051583"/>
            <a:ext cx="2458200" cy="2477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 flipH="1">
            <a:off x="431653" y="4559223"/>
            <a:ext cx="3136800" cy="183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1851573" y="1738571"/>
            <a:ext cx="29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23" name="Google Shape;223;p10"/>
          <p:cNvSpPr txBox="1"/>
          <p:nvPr/>
        </p:nvSpPr>
        <p:spPr>
          <a:xfrm>
            <a:off x="5916913" y="1714445"/>
            <a:ext cx="29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24" name="Google Shape;224;p10"/>
          <p:cNvSpPr txBox="1"/>
          <p:nvPr/>
        </p:nvSpPr>
        <p:spPr>
          <a:xfrm>
            <a:off x="10043565" y="1693985"/>
            <a:ext cx="29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25" name="Google Shape;225;p10"/>
          <p:cNvSpPr txBox="1"/>
          <p:nvPr/>
        </p:nvSpPr>
        <p:spPr>
          <a:xfrm>
            <a:off x="1852121" y="6472488"/>
            <a:ext cx="29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 descr="Il s’agit d’une image d’un bureau avec les ordinateurs portables et de personnes travaillant."/>
          <p:cNvSpPr/>
          <p:nvPr/>
        </p:nvSpPr>
        <p:spPr>
          <a:xfrm>
            <a:off x="0" y="175419"/>
            <a:ext cx="12192000" cy="1213766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48357" y="457711"/>
            <a:ext cx="12095284" cy="7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Enregistrer ses sessions et diffuser</a:t>
            </a:r>
            <a:endParaRPr/>
          </a:p>
        </p:txBody>
      </p:sp>
      <p:sp>
        <p:nvSpPr>
          <p:cNvPr id="233" name="Google Shape;233;p11"/>
          <p:cNvSpPr txBox="1"/>
          <p:nvPr/>
        </p:nvSpPr>
        <p:spPr>
          <a:xfrm>
            <a:off x="126589" y="2061965"/>
            <a:ext cx="417036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 b="1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Enregistrer permet de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Garder les objets et les annotations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 b="1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Exportation permet de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Diffuser le contenu des sessions</a:t>
            </a:r>
            <a:endParaRPr sz="1800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1086" y="1600688"/>
            <a:ext cx="3863975" cy="471646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/>
          <p:nvPr/>
        </p:nvSpPr>
        <p:spPr>
          <a:xfrm flipH="1">
            <a:off x="7684476" y="1600687"/>
            <a:ext cx="3790583" cy="47164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284" y="5032595"/>
            <a:ext cx="2563813" cy="143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11015" y="5101589"/>
            <a:ext cx="2099402" cy="1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 descr="Il s’agit d’une image d’un bureau avec les ordinateurs portables et de personnes travaillant."/>
          <p:cNvSpPr/>
          <p:nvPr/>
        </p:nvSpPr>
        <p:spPr>
          <a:xfrm>
            <a:off x="0" y="175419"/>
            <a:ext cx="12192000" cy="1213766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48357" y="457711"/>
            <a:ext cx="12095284" cy="7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Ouvrir des fichiers PDF et MS Office</a:t>
            </a:r>
            <a:endParaRPr/>
          </a:p>
        </p:txBody>
      </p:sp>
      <p:pic>
        <p:nvPicPr>
          <p:cNvPr id="245" name="Google Shape;2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320" y="1894842"/>
            <a:ext cx="3289300" cy="38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2"/>
          <p:cNvSpPr/>
          <p:nvPr/>
        </p:nvSpPr>
        <p:spPr>
          <a:xfrm flipH="1">
            <a:off x="562278" y="2013437"/>
            <a:ext cx="2893097" cy="37612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7" name="Google Shape;247;p12"/>
          <p:cNvGrpSpPr/>
          <p:nvPr/>
        </p:nvGrpSpPr>
        <p:grpSpPr>
          <a:xfrm>
            <a:off x="6034882" y="2013437"/>
            <a:ext cx="5294372" cy="4247276"/>
            <a:chOff x="6506308" y="2081414"/>
            <a:chExt cx="5294372" cy="4247276"/>
          </a:xfrm>
        </p:grpSpPr>
        <p:sp>
          <p:nvSpPr>
            <p:cNvPr id="248" name="Google Shape;248;p12"/>
            <p:cNvSpPr txBox="1"/>
            <p:nvPr/>
          </p:nvSpPr>
          <p:spPr>
            <a:xfrm>
              <a:off x="6506308" y="2081414"/>
              <a:ext cx="5294372" cy="4247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solidFill>
                    <a:srgbClr val="030553"/>
                  </a:solidFill>
                  <a:latin typeface="Calibri"/>
                  <a:ea typeface="Calibri"/>
                  <a:cs typeface="Calibri"/>
                  <a:sym typeface="Calibri"/>
                </a:rPr>
                <a:t>Attention : deux comportements différents</a:t>
              </a:r>
              <a:endParaRPr/>
            </a:p>
            <a:p>
              <a:pPr marL="285750" marR="0" lvl="0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-"/>
              </a:pPr>
              <a:r>
                <a:rPr lang="fr-FR" sz="1800" b="1">
                  <a:solidFill>
                    <a:srgbClr val="030553"/>
                  </a:solidFill>
                  <a:latin typeface="Calibri"/>
                  <a:ea typeface="Calibri"/>
                  <a:cs typeface="Calibri"/>
                  <a:sym typeface="Calibri"/>
                </a:rPr>
                <a:t>Reprise et conversion de contenu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-"/>
              </a:pPr>
              <a:r>
                <a:rPr lang="fr-FR" sz="1800" b="1">
                  <a:solidFill>
                    <a:srgbClr val="030553"/>
                  </a:solidFill>
                  <a:latin typeface="Calibri"/>
                  <a:ea typeface="Calibri"/>
                  <a:cs typeface="Calibri"/>
                  <a:sym typeface="Calibri"/>
                </a:rPr>
                <a:t>Affichage des documents avec l’application cible</a:t>
              </a:r>
              <a:endParaRPr/>
            </a:p>
            <a:p>
              <a:pPr marL="285750" marR="0" lvl="0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9" name="Google Shape;249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64570" y="3240979"/>
              <a:ext cx="1919759" cy="1187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35848" y="3365457"/>
              <a:ext cx="1674987" cy="93861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1" name="Google Shape;251;p12"/>
            <p:cNvGrpSpPr/>
            <p:nvPr/>
          </p:nvGrpSpPr>
          <p:grpSpPr>
            <a:xfrm>
              <a:off x="7376745" y="5249008"/>
              <a:ext cx="2734089" cy="1039885"/>
              <a:chOff x="6273800" y="4730750"/>
              <a:chExt cx="3173413" cy="1052513"/>
            </a:xfrm>
          </p:grpSpPr>
          <p:pic>
            <p:nvPicPr>
              <p:cNvPr id="252" name="Google Shape;252;p12" descr="Insérer un gif animé dans Excel - Comment Ça Marche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273800" y="4740275"/>
                <a:ext cx="1041400" cy="10429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3" name="Google Shape;253;p12" descr="MOS Prepa : Préparer et réussir la certification Microsoft Office Specialist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996238" y="4730750"/>
                <a:ext cx="1450975" cy="10525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" descr="Il s’agit d’une image d’un bureau avec les ordinateurs portables et de personnes travaillant."/>
          <p:cNvSpPr/>
          <p:nvPr/>
        </p:nvSpPr>
        <p:spPr>
          <a:xfrm>
            <a:off x="0" y="175419"/>
            <a:ext cx="12192000" cy="1213766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48357" y="457711"/>
            <a:ext cx="12095284" cy="7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Gestion du plan de travail et des pages</a:t>
            </a:r>
            <a:endParaRPr/>
          </a:p>
        </p:txBody>
      </p:sp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523" y="2261476"/>
            <a:ext cx="6381462" cy="358726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/>
          <p:nvPr/>
        </p:nvSpPr>
        <p:spPr>
          <a:xfrm>
            <a:off x="570523" y="2261477"/>
            <a:ext cx="6381462" cy="369091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63" y="2191236"/>
            <a:ext cx="2971800" cy="42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3"/>
          <p:cNvSpPr/>
          <p:nvPr/>
        </p:nvSpPr>
        <p:spPr>
          <a:xfrm>
            <a:off x="8924192" y="2191235"/>
            <a:ext cx="1863969" cy="420905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/>
          <p:nvPr/>
        </p:nvSpPr>
        <p:spPr>
          <a:xfrm>
            <a:off x="0" y="564780"/>
            <a:ext cx="12192000" cy="69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3124200" y="419100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INTERRO SURPRISE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182562" y="1612655"/>
            <a:ext cx="11826900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Uboarmate</a:t>
            </a: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CC permet de reprendre des textes et des ……………………  grâce  à un simple copier-coller.</a:t>
            </a:r>
            <a:endParaRPr lang="fr-FR" sz="2800" dirty="0"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2800" dirty="0"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peut changer la couleur de fond avec le menu préférence-changement de thème ou par le menu  …………………………………………………. . </a:t>
            </a:r>
            <a:endParaRPr lang="fr-FR" sz="2800" dirty="0"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2800" dirty="0"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sz="2800" dirty="0">
                <a:latin typeface="Calibri"/>
                <a:ea typeface="Calibri"/>
                <a:cs typeface="Calibri"/>
                <a:sym typeface="Calibri"/>
              </a:rPr>
              <a:t>L’option « effacer par sélection » ,  permet d’effacer les 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sz="2800" dirty="0">
                <a:latin typeface="Calibri"/>
                <a:ea typeface="Calibri"/>
                <a:cs typeface="Calibri"/>
                <a:sym typeface="Calibri"/>
              </a:rPr>
              <a:t>annotations en les </a:t>
            </a: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…………………….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2475" y="3800975"/>
            <a:ext cx="3662351" cy="278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 descr="Il s’agit d’une image d’un bureau avec les ordinateurs portables et de personnes travaillant."/>
          <p:cNvSpPr/>
          <p:nvPr/>
        </p:nvSpPr>
        <p:spPr>
          <a:xfrm>
            <a:off x="0" y="217251"/>
            <a:ext cx="12192000" cy="1337994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66521" y="655477"/>
            <a:ext cx="12192000" cy="68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BASIC 3: Uboardmate CC, le tableau blanc numérique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161758" y="2002264"/>
            <a:ext cx="41703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 dirty="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Personnalisation de la barre d’outil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 dirty="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Choix du fond d’écran  et de la trame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 dirty="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Écriture manuscrite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 dirty="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Utilisation de zones de texte</a:t>
            </a:r>
            <a:endParaRPr sz="1800" dirty="0">
              <a:solidFill>
                <a:srgbClr val="0305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 dirty="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Utilisation des images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 dirty="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Enregistrement et diffusion</a:t>
            </a:r>
            <a:endParaRPr sz="1800" dirty="0">
              <a:solidFill>
                <a:srgbClr val="0305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 dirty="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Ouvrir des fichiers PDF et MS office</a:t>
            </a:r>
            <a:endParaRPr sz="1800" dirty="0">
              <a:solidFill>
                <a:srgbClr val="0305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 dirty="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Gestion du plan de travail et des pages </a:t>
            </a:r>
            <a:endParaRPr sz="1800" dirty="0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rgbClr val="0305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06;p2">
            <a:extLst>
              <a:ext uri="{FF2B5EF4-FFF2-40B4-BE49-F238E27FC236}">
                <a16:creationId xmlns:a16="http://schemas.microsoft.com/office/drawing/2014/main" id="{389EA0F6-0C0C-429D-8073-1053DB37A4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925" t="11184" r="29201" b="2845"/>
          <a:stretch/>
        </p:blipFill>
        <p:spPr>
          <a:xfrm>
            <a:off x="8266922" y="2771192"/>
            <a:ext cx="2653598" cy="2922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16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 descr="Il s’agit d’une image d’un bureau avec les ordinateurs portables et de personnes travaillant."/>
          <p:cNvSpPr/>
          <p:nvPr/>
        </p:nvSpPr>
        <p:spPr>
          <a:xfrm>
            <a:off x="0" y="217251"/>
            <a:ext cx="12192000" cy="1337994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66521" y="655477"/>
            <a:ext cx="12192000" cy="68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BASIC 3: Uboardmate CC, le tableau blanc numérique</a:t>
            </a:r>
            <a:endParaRPr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077" y="655477"/>
            <a:ext cx="10299503" cy="690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FDC32E1-BF71-475A-988B-8F45D66D6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8" y="1782094"/>
            <a:ext cx="9221119" cy="4644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6758232" y="1874860"/>
            <a:ext cx="4047514" cy="360349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 descr="Il s’agit d’une image d’un bureau avec les ordinateurs portables et de personnes travaillant.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69246" y="690661"/>
            <a:ext cx="11597085" cy="69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Réduction et personnalisation de la barre d’outils</a:t>
            </a:r>
            <a:endParaRPr/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9105" y="1800626"/>
            <a:ext cx="3082925" cy="3760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8232" y="1874860"/>
            <a:ext cx="4159250" cy="39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1175481" y="1800626"/>
            <a:ext cx="3082925" cy="376078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A6BF9D-0296-48E4-AEAA-F9B6EB1E4645}"/>
              </a:ext>
            </a:extLst>
          </p:cNvPr>
          <p:cNvSpPr txBox="1"/>
          <p:nvPr/>
        </p:nvSpPr>
        <p:spPr>
          <a:xfrm>
            <a:off x="952867" y="5604403"/>
            <a:ext cx="3528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2400" dirty="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Le mode présentation </a:t>
            </a: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99723C-042B-44A4-B645-32BF76563BD9}"/>
              </a:ext>
            </a:extLst>
          </p:cNvPr>
          <p:cNvSpPr txBox="1"/>
          <p:nvPr/>
        </p:nvSpPr>
        <p:spPr>
          <a:xfrm>
            <a:off x="6198153" y="5478352"/>
            <a:ext cx="5167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2400" dirty="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Ajout d’</a:t>
            </a:r>
            <a:r>
              <a:rPr lang="fr-FR" sz="2400" dirty="0" err="1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outlis</a:t>
            </a:r>
            <a:r>
              <a:rPr lang="fr-FR" sz="2400" dirty="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 dans la barre centrale </a:t>
            </a:r>
            <a:endParaRPr lang="fr-F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 descr="Il s’agit d’une image d’un bureau avec les ordinateurs portables et de personnes travaillant."/>
          <p:cNvSpPr/>
          <p:nvPr/>
        </p:nvSpPr>
        <p:spPr>
          <a:xfrm>
            <a:off x="0" y="175016"/>
            <a:ext cx="12192000" cy="1257346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447621" y="621532"/>
            <a:ext cx="9558467" cy="7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Choix du fond d’écran et de la trame</a:t>
            </a:r>
            <a:endParaRPr/>
          </a:p>
        </p:txBody>
      </p:sp>
      <p:grpSp>
        <p:nvGrpSpPr>
          <p:cNvPr id="124" name="Google Shape;124;p4"/>
          <p:cNvGrpSpPr/>
          <p:nvPr/>
        </p:nvGrpSpPr>
        <p:grpSpPr>
          <a:xfrm>
            <a:off x="447621" y="1951771"/>
            <a:ext cx="11029950" cy="4002087"/>
            <a:chOff x="430213" y="1731963"/>
            <a:chExt cx="11029950" cy="4002087"/>
          </a:xfrm>
        </p:grpSpPr>
        <p:pic>
          <p:nvPicPr>
            <p:cNvPr id="125" name="Google Shape;125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0213" y="1731963"/>
              <a:ext cx="3721100" cy="4002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27563" y="1755775"/>
              <a:ext cx="6832600" cy="1311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563" y="3259138"/>
              <a:ext cx="2952750" cy="2474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4"/>
          <p:cNvSpPr/>
          <p:nvPr/>
        </p:nvSpPr>
        <p:spPr>
          <a:xfrm>
            <a:off x="447621" y="1951771"/>
            <a:ext cx="3721100" cy="400208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644971" y="2092569"/>
            <a:ext cx="6741067" cy="914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644972" y="3170638"/>
            <a:ext cx="2952750" cy="278321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 descr="Il s’agit d’une image d’un bureau avec les ordinateurs portables et de personnes travaillant."/>
          <p:cNvSpPr/>
          <p:nvPr/>
        </p:nvSpPr>
        <p:spPr>
          <a:xfrm>
            <a:off x="0" y="175419"/>
            <a:ext cx="12192000" cy="1379850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48357" y="457711"/>
            <a:ext cx="12095284" cy="7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Écriture manuscrite – type, taille et couleur de stylet</a:t>
            </a:r>
            <a:endParaRPr dirty="0"/>
          </a:p>
        </p:txBody>
      </p:sp>
      <p:grpSp>
        <p:nvGrpSpPr>
          <p:cNvPr id="139" name="Google Shape;139;p5"/>
          <p:cNvGrpSpPr/>
          <p:nvPr/>
        </p:nvGrpSpPr>
        <p:grpSpPr>
          <a:xfrm>
            <a:off x="616439" y="2204274"/>
            <a:ext cx="10163175" cy="4349750"/>
            <a:chOff x="304800" y="1665288"/>
            <a:chExt cx="10163175" cy="4349750"/>
          </a:xfrm>
        </p:grpSpPr>
        <p:pic>
          <p:nvPicPr>
            <p:cNvPr id="141" name="Google Shape;141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27688" y="1665288"/>
              <a:ext cx="4840287" cy="4075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4800" y="2332038"/>
              <a:ext cx="4287838" cy="3683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5"/>
          <p:cNvSpPr/>
          <p:nvPr/>
        </p:nvSpPr>
        <p:spPr>
          <a:xfrm>
            <a:off x="616439" y="2870741"/>
            <a:ext cx="4287838" cy="368328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5915879" y="2204273"/>
            <a:ext cx="4863735" cy="407511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E2C12D-B5CB-4D56-B62E-7251BF26C705}"/>
              </a:ext>
            </a:extLst>
          </p:cNvPr>
          <p:cNvSpPr txBox="1"/>
          <p:nvPr/>
        </p:nvSpPr>
        <p:spPr>
          <a:xfrm>
            <a:off x="616439" y="1837561"/>
            <a:ext cx="4287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2400" dirty="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Cliquez 2 fois sur le crayon </a:t>
            </a:r>
            <a:endParaRPr lang="fr-F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 descr="Il s’agit d’une image d’un bureau avec les ordinateurs portables et de personnes travaillant."/>
          <p:cNvSpPr/>
          <p:nvPr/>
        </p:nvSpPr>
        <p:spPr>
          <a:xfrm>
            <a:off x="0" y="175419"/>
            <a:ext cx="12192000" cy="1379850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48357" y="457711"/>
            <a:ext cx="12095284" cy="7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Écriture manuscrite - effacer avec la paume de la main ou la gomme</a:t>
            </a:r>
            <a:endParaRPr/>
          </a:p>
        </p:txBody>
      </p:sp>
      <p:grpSp>
        <p:nvGrpSpPr>
          <p:cNvPr id="154" name="Google Shape;154;p6"/>
          <p:cNvGrpSpPr/>
          <p:nvPr/>
        </p:nvGrpSpPr>
        <p:grpSpPr>
          <a:xfrm>
            <a:off x="1547811" y="2241428"/>
            <a:ext cx="9096375" cy="3362325"/>
            <a:chOff x="673100" y="2144713"/>
            <a:chExt cx="9096375" cy="3362325"/>
          </a:xfrm>
        </p:grpSpPr>
        <p:pic>
          <p:nvPicPr>
            <p:cNvPr id="155" name="Google Shape;155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02338" y="2144713"/>
              <a:ext cx="3767137" cy="3330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3100" y="2174875"/>
              <a:ext cx="4646613" cy="33321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6"/>
          <p:cNvSpPr/>
          <p:nvPr/>
        </p:nvSpPr>
        <p:spPr>
          <a:xfrm>
            <a:off x="1547811" y="2239840"/>
            <a:ext cx="4646613" cy="33321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6877049" y="2271589"/>
            <a:ext cx="3767137" cy="33004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6F4EE6-BACD-4344-8F54-BC0E8C560ACF}"/>
              </a:ext>
            </a:extLst>
          </p:cNvPr>
          <p:cNvSpPr txBox="1"/>
          <p:nvPr/>
        </p:nvSpPr>
        <p:spPr>
          <a:xfrm>
            <a:off x="1029984" y="5794909"/>
            <a:ext cx="4225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2400" dirty="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Dos ou paume de la main </a:t>
            </a: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2F7684F-212E-48A8-8848-0344ACF1543D}"/>
              </a:ext>
            </a:extLst>
          </p:cNvPr>
          <p:cNvSpPr txBox="1"/>
          <p:nvPr/>
        </p:nvSpPr>
        <p:spPr>
          <a:xfrm>
            <a:off x="6734885" y="5794909"/>
            <a:ext cx="4225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2400" dirty="0">
                <a:solidFill>
                  <a:srgbClr val="030553"/>
                </a:solidFill>
                <a:latin typeface="Calibri"/>
                <a:ea typeface="Calibri"/>
                <a:cs typeface="Calibri"/>
                <a:sym typeface="Calibri"/>
              </a:rPr>
              <a:t>Options de gomme</a:t>
            </a:r>
            <a:endParaRPr lang="fr-F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 descr="Il s’agit d’une image d’un bureau avec les ordinateurs portables et de personnes travaillant."/>
          <p:cNvSpPr/>
          <p:nvPr/>
        </p:nvSpPr>
        <p:spPr>
          <a:xfrm>
            <a:off x="0" y="175419"/>
            <a:ext cx="12192000" cy="1379850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48357" y="457711"/>
            <a:ext cx="12095284" cy="7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Utilisation des zones de textes - copier coller</a:t>
            </a: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794971" y="1955800"/>
            <a:ext cx="10863263" cy="2408238"/>
            <a:chOff x="847725" y="1955800"/>
            <a:chExt cx="10863263" cy="2408238"/>
          </a:xfrm>
        </p:grpSpPr>
        <p:pic>
          <p:nvPicPr>
            <p:cNvPr id="167" name="Google Shape;167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7725" y="1955800"/>
              <a:ext cx="3135313" cy="2408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67219" y="2174240"/>
              <a:ext cx="3142593" cy="15615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dk1"/>
              </a:outerShdw>
            </a:effectLst>
          </p:spPr>
        </p:pic>
        <p:pic>
          <p:nvPicPr>
            <p:cNvPr id="169" name="Google Shape;169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07350" y="2201863"/>
              <a:ext cx="3703638" cy="1462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7"/>
          <p:cNvSpPr/>
          <p:nvPr/>
        </p:nvSpPr>
        <p:spPr>
          <a:xfrm>
            <a:off x="787691" y="1955800"/>
            <a:ext cx="3142593" cy="190402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4208961" y="2174241"/>
            <a:ext cx="3135313" cy="156151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7954597" y="2174241"/>
            <a:ext cx="3703637" cy="13798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794971" y="4652964"/>
            <a:ext cx="2513013" cy="1574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2164984" y="1619710"/>
            <a:ext cx="296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5307577" y="1619710"/>
            <a:ext cx="296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9657984" y="1695050"/>
            <a:ext cx="296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856377" y="6313290"/>
            <a:ext cx="235897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– Clic droit coller </a:t>
            </a:r>
            <a:endParaRPr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05DE1E1-2E99-4F64-B867-F5EFFCA1D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70" y="4700128"/>
            <a:ext cx="2481787" cy="15276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 descr="Il s’agit d’une image d’un bureau avec les ordinateurs portables et de personnes travaillant."/>
          <p:cNvSpPr/>
          <p:nvPr/>
        </p:nvSpPr>
        <p:spPr>
          <a:xfrm>
            <a:off x="0" y="175419"/>
            <a:ext cx="12192000" cy="1379850"/>
          </a:xfrm>
          <a:prstGeom prst="rect">
            <a:avLst/>
          </a:prstGeom>
          <a:gradFill>
            <a:gsLst>
              <a:gs pos="0">
                <a:srgbClr val="7CEFD8">
                  <a:alpha val="78823"/>
                </a:srgbClr>
              </a:gs>
              <a:gs pos="1000">
                <a:srgbClr val="7CEFD8">
                  <a:alpha val="78823"/>
                </a:srgbClr>
              </a:gs>
              <a:gs pos="61000">
                <a:srgbClr val="6672E4">
                  <a:alpha val="83921"/>
                </a:srgbClr>
              </a:gs>
              <a:gs pos="98000">
                <a:srgbClr val="882BE5">
                  <a:alpha val="65882"/>
                </a:srgbClr>
              </a:gs>
              <a:gs pos="100000">
                <a:srgbClr val="882BE5">
                  <a:alpha val="6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48357" y="457711"/>
            <a:ext cx="12095284" cy="7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Création d’une zone de texte et reconnaissance d’écriture</a:t>
            </a:r>
            <a:endParaRPr/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3251" y="2271589"/>
            <a:ext cx="6113462" cy="3776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>
            <a:off x="2963251" y="2241921"/>
            <a:ext cx="5881811" cy="377666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306</Words>
  <Application>Microsoft Office PowerPoint</Application>
  <PresentationFormat>Grand écran</PresentationFormat>
  <Paragraphs>91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Lefevre</dc:creator>
  <cp:lastModifiedBy>Frédéric VARON</cp:lastModifiedBy>
  <cp:revision>8</cp:revision>
  <dcterms:created xsi:type="dcterms:W3CDTF">2021-04-19T14:54:35Z</dcterms:created>
  <dcterms:modified xsi:type="dcterms:W3CDTF">2021-05-03T07:41:10Z</dcterms:modified>
</cp:coreProperties>
</file>