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840">
          <p15:clr>
            <a:srgbClr val="A4A3A4"/>
          </p15:clr>
        </p15:guide>
        <p15:guide id="3" pos="456">
          <p15:clr>
            <a:srgbClr val="A4A3A4"/>
          </p15:clr>
        </p15:guide>
        <p15:guide id="4" pos="720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azwsBMycDE91GWWEFf0yEnN3e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2" y="24"/>
      </p:cViewPr>
      <p:guideLst>
        <p:guide orient="horz" pos="2064"/>
        <p:guide pos="3840"/>
        <p:guide pos="456"/>
        <p:guide pos="7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uniquement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2895600" extrusionOk="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0" name="Google Shape;90;p1" descr="Il s’agit d’une image d’un bureau avec les ordinateurs portables et de personnes travaillant."/>
          <p:cNvSpPr/>
          <p:nvPr/>
        </p:nvSpPr>
        <p:spPr>
          <a:xfrm>
            <a:off x="0" y="1985077"/>
            <a:ext cx="12192000" cy="2514601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8805" y="-138122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0" y="398880"/>
            <a:ext cx="326871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 SAVOIR SUR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L'ÉCRAN</a:t>
            </a: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INTERACTIF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251267" y="2800110"/>
            <a:ext cx="7884072" cy="119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0: Introduction</a:t>
            </a:r>
            <a:endParaRPr/>
          </a:p>
        </p:txBody>
      </p:sp>
      <p:pic>
        <p:nvPicPr>
          <p:cNvPr id="94" name="Google Shape;94;p1" descr="vectorstock_129552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794" y="4581500"/>
            <a:ext cx="2023127" cy="21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40684" y="625642"/>
            <a:ext cx="6451316" cy="569578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 descr="Il s’agit d’une image d’un bureau avec les ordinateurs portables et de personnes travaillant."/>
          <p:cNvSpPr/>
          <p:nvPr/>
        </p:nvSpPr>
        <p:spPr>
          <a:xfrm>
            <a:off x="0" y="217251"/>
            <a:ext cx="12192000" cy="1337994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66521" y="655477"/>
            <a:ext cx="12192000" cy="68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 abordés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166521" y="1779350"/>
            <a:ext cx="783930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à l’interactivité (présentation des différents appareils interactifs)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apports de l’écran interactif en éducation et en entreprise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 questions spécifiques</a:t>
            </a:r>
            <a:endParaRPr sz="2400"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Déroulé et plan de la formation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l="26925" t="11184" r="29202" b="2845"/>
          <a:stretch/>
        </p:blipFill>
        <p:spPr>
          <a:xfrm>
            <a:off x="8124092" y="2499879"/>
            <a:ext cx="2874266" cy="2975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 descr="Il s’agit d’une image d’un bureau avec les ordinateurs portables et de personnes travaillant."/>
          <p:cNvSpPr/>
          <p:nvPr/>
        </p:nvSpPr>
        <p:spPr>
          <a:xfrm>
            <a:off x="0" y="217251"/>
            <a:ext cx="12192000" cy="1337994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166521" y="655477"/>
            <a:ext cx="12192000" cy="68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à l’interactivité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325315" y="1782094"/>
            <a:ext cx="10461157" cy="4715034"/>
            <a:chOff x="-618747" y="257182"/>
            <a:chExt cx="13196820" cy="6403296"/>
          </a:xfrm>
        </p:grpSpPr>
        <p:pic>
          <p:nvPicPr>
            <p:cNvPr id="113" name="Google Shape;113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1931" y="6215004"/>
              <a:ext cx="307429" cy="30742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4" name="Google Shape;114;p3"/>
            <p:cNvGrpSpPr/>
            <p:nvPr/>
          </p:nvGrpSpPr>
          <p:grpSpPr>
            <a:xfrm>
              <a:off x="-618747" y="257182"/>
              <a:ext cx="13196820" cy="6403296"/>
              <a:chOff x="-556834" y="229324"/>
              <a:chExt cx="13196820" cy="6403296"/>
            </a:xfrm>
          </p:grpSpPr>
          <p:pic>
            <p:nvPicPr>
              <p:cNvPr id="115" name="Google Shape;115;p3"/>
              <p:cNvPicPr preferRelativeResize="0"/>
              <p:nvPr/>
            </p:nvPicPr>
            <p:blipFill rotWithShape="1">
              <a:blip r:embed="rId4">
                <a:alphaModFix/>
              </a:blip>
              <a:srcRect t="22615" b="24653"/>
              <a:stretch/>
            </p:blipFill>
            <p:spPr>
              <a:xfrm>
                <a:off x="3605591" y="1646673"/>
                <a:ext cx="4010025" cy="21145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" name="Google Shape;116;p3"/>
              <p:cNvPicPr preferRelativeResize="0"/>
              <p:nvPr/>
            </p:nvPicPr>
            <p:blipFill rotWithShape="1">
              <a:blip r:embed="rId5">
                <a:alphaModFix/>
              </a:blip>
              <a:srcRect l="8966" t="9290" r="11493" b="11396"/>
              <a:stretch/>
            </p:blipFill>
            <p:spPr>
              <a:xfrm>
                <a:off x="-556834" y="789424"/>
                <a:ext cx="3295651" cy="32861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" name="Google Shape;117;p3"/>
              <p:cNvPicPr preferRelativeResize="0"/>
              <p:nvPr/>
            </p:nvPicPr>
            <p:blipFill rotWithShape="1">
              <a:blip r:embed="rId6">
                <a:alphaModFix/>
              </a:blip>
              <a:srcRect l="11310" t="28800" r="10231" b="24521"/>
              <a:stretch/>
            </p:blipFill>
            <p:spPr>
              <a:xfrm>
                <a:off x="8477560" y="1351397"/>
                <a:ext cx="4162426" cy="24765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8" name="Google Shape;118;p3"/>
              <p:cNvSpPr txBox="1"/>
              <p:nvPr/>
            </p:nvSpPr>
            <p:spPr>
              <a:xfrm>
                <a:off x="-76287" y="4083264"/>
                <a:ext cx="3152777" cy="501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fr-FR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Tableau blanc interactif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 txBox="1"/>
              <p:nvPr/>
            </p:nvSpPr>
            <p:spPr>
              <a:xfrm>
                <a:off x="3605591" y="4035483"/>
                <a:ext cx="4188978" cy="501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fr-FR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Vidéoprojecteur interactif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3"/>
              <p:cNvSpPr txBox="1"/>
              <p:nvPr/>
            </p:nvSpPr>
            <p:spPr>
              <a:xfrm>
                <a:off x="8868216" y="4152520"/>
                <a:ext cx="3152775" cy="501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fr-FR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Écran interactif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1" name="Google Shape;121;p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231070" y="4923275"/>
                <a:ext cx="306944" cy="3069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Google Shape;122;p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228950" y="5339058"/>
                <a:ext cx="306944" cy="3069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Google Shape;123;p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228950" y="5722689"/>
                <a:ext cx="306944" cy="3069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4" name="Google Shape;124;p3"/>
              <p:cNvSpPr txBox="1"/>
              <p:nvPr/>
            </p:nvSpPr>
            <p:spPr>
              <a:xfrm>
                <a:off x="3331274" y="6131101"/>
                <a:ext cx="3152775" cy="501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fr-FR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Bruit et faible luminosité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3"/>
              <p:cNvSpPr txBox="1"/>
              <p:nvPr/>
            </p:nvSpPr>
            <p:spPr>
              <a:xfrm>
                <a:off x="8538014" y="5217136"/>
                <a:ext cx="3152775" cy="501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fr-FR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Pas de calibrage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3"/>
              <p:cNvSpPr txBox="1"/>
              <p:nvPr/>
            </p:nvSpPr>
            <p:spPr>
              <a:xfrm>
                <a:off x="8526655" y="5569217"/>
                <a:ext cx="3152775" cy="501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fr-FR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Pas de bruit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7" name="Google Shape;127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24794" y="5225983"/>
                <a:ext cx="307429" cy="3074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" name="Google Shape;128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30230" y="5689496"/>
                <a:ext cx="307429" cy="3074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9" name="Google Shape;129;p3"/>
              <p:cNvSpPr txBox="1"/>
              <p:nvPr/>
            </p:nvSpPr>
            <p:spPr>
              <a:xfrm>
                <a:off x="3372833" y="5128939"/>
                <a:ext cx="3152775" cy="501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fr-FR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Changement de lampe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3"/>
              <p:cNvSpPr txBox="1"/>
              <p:nvPr/>
            </p:nvSpPr>
            <p:spPr>
              <a:xfrm>
                <a:off x="3372833" y="5592452"/>
                <a:ext cx="3152775" cy="501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fr-FR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Besoin de calibrage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3"/>
              <p:cNvSpPr txBox="1"/>
              <p:nvPr/>
            </p:nvSpPr>
            <p:spPr>
              <a:xfrm>
                <a:off x="8513977" y="4824046"/>
                <a:ext cx="3152775" cy="501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fr-FR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Affichage 4K UHD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 rot="-5400000">
                <a:off x="3155627" y="4168349"/>
                <a:ext cx="434411" cy="1423358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3"/>
              <p:cNvSpPr txBox="1"/>
              <p:nvPr/>
            </p:nvSpPr>
            <p:spPr>
              <a:xfrm>
                <a:off x="77429" y="229324"/>
                <a:ext cx="3152777" cy="626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fr-FR" sz="2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Depuis 1995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3"/>
              <p:cNvSpPr txBox="1"/>
              <p:nvPr/>
            </p:nvSpPr>
            <p:spPr>
              <a:xfrm>
                <a:off x="9209921" y="257641"/>
                <a:ext cx="3152777" cy="626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fr-FR" sz="2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Depuis 2015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5" name="Google Shape;135;p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228950" y="6134003"/>
                <a:ext cx="306944" cy="3069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6" name="Google Shape;136;p3"/>
              <p:cNvSpPr txBox="1"/>
              <p:nvPr/>
            </p:nvSpPr>
            <p:spPr>
              <a:xfrm>
                <a:off x="8535893" y="6007721"/>
                <a:ext cx="3152700" cy="501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fr-FR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Mobilité du support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 descr="Il s’agit d’une image d’un bureau avec les ordinateurs portables et de personnes travaillant.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0" y="589491"/>
            <a:ext cx="12192000" cy="69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Quels sont les apports de l’utilisation de l’écran interactif ?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939970" y="2596478"/>
            <a:ext cx="313459" cy="3319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83476" y="3351237"/>
            <a:ext cx="313459" cy="3319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849295" y="3949101"/>
            <a:ext cx="313459" cy="3319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811371" y="5197047"/>
            <a:ext cx="313459" cy="3319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810027" y="4550851"/>
            <a:ext cx="313459" cy="3319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AA9C9D9-D02C-4A32-BBD5-28FAE4427043}"/>
              </a:ext>
            </a:extLst>
          </p:cNvPr>
          <p:cNvSpPr txBox="1"/>
          <p:nvPr/>
        </p:nvSpPr>
        <p:spPr>
          <a:xfrm>
            <a:off x="1342552" y="2307149"/>
            <a:ext cx="863501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_____________________________________________________________________________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_____________________________________________________________________________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_____________________________________________________________________________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_____________________________________________________________________________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_____________________________________________________________________________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 descr="Il s’agit d’une image d’un bureau avec les ordinateurs portables et de personnes travaillant.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0" y="589491"/>
            <a:ext cx="12192000" cy="69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Qu’est-ce que cela change en éducation et en entreprise?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7384132" y="4621773"/>
            <a:ext cx="313459" cy="3319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1135534" y="4647171"/>
            <a:ext cx="313459" cy="3319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7384131" y="5413642"/>
            <a:ext cx="313459" cy="3319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1136403" y="5413642"/>
            <a:ext cx="313459" cy="3319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403" y="1913356"/>
            <a:ext cx="3632675" cy="241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1775" y="2007726"/>
            <a:ext cx="3510348" cy="24198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BDA197E-1520-45E9-95CE-4FEB9B51B8CC}"/>
              </a:ext>
            </a:extLst>
          </p:cNvPr>
          <p:cNvSpPr txBox="1"/>
          <p:nvPr/>
        </p:nvSpPr>
        <p:spPr>
          <a:xfrm>
            <a:off x="7832179" y="4520591"/>
            <a:ext cx="43598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___________________________________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___________________________________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C48F283-CDC6-49CD-A515-0DF6EA7464C2}"/>
              </a:ext>
            </a:extLst>
          </p:cNvPr>
          <p:cNvSpPr txBox="1"/>
          <p:nvPr/>
        </p:nvSpPr>
        <p:spPr>
          <a:xfrm>
            <a:off x="1342123" y="4613423"/>
            <a:ext cx="43598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___________________________________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___________________________________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 descr="Il s’agit d’une image d’un bureau avec les ordinateurs portables et de personnes travaillant.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339634" y="589491"/>
            <a:ext cx="12192000" cy="69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 questions spécifiques</a:t>
            </a:r>
            <a:endParaRPr dirty="0"/>
          </a:p>
        </p:txBody>
      </p:sp>
      <p:sp>
        <p:nvSpPr>
          <p:cNvPr id="10" name="Google Shape;144;p4">
            <a:extLst>
              <a:ext uri="{FF2B5EF4-FFF2-40B4-BE49-F238E27FC236}">
                <a16:creationId xmlns:a16="http://schemas.microsoft.com/office/drawing/2014/main" id="{79DBE6D0-A3FE-4F2D-8212-C741E3048D22}"/>
              </a:ext>
            </a:extLst>
          </p:cNvPr>
          <p:cNvSpPr/>
          <p:nvPr/>
        </p:nvSpPr>
        <p:spPr>
          <a:xfrm>
            <a:off x="939970" y="2596478"/>
            <a:ext cx="313459" cy="3319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46;p4">
            <a:extLst>
              <a:ext uri="{FF2B5EF4-FFF2-40B4-BE49-F238E27FC236}">
                <a16:creationId xmlns:a16="http://schemas.microsoft.com/office/drawing/2014/main" id="{387568DD-E521-4DDC-875D-84CBDB6A6657}"/>
              </a:ext>
            </a:extLst>
          </p:cNvPr>
          <p:cNvSpPr/>
          <p:nvPr/>
        </p:nvSpPr>
        <p:spPr>
          <a:xfrm>
            <a:off x="883476" y="3351237"/>
            <a:ext cx="313459" cy="3319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7;p4">
            <a:extLst>
              <a:ext uri="{FF2B5EF4-FFF2-40B4-BE49-F238E27FC236}">
                <a16:creationId xmlns:a16="http://schemas.microsoft.com/office/drawing/2014/main" id="{D8647E51-E51C-4995-A10A-00BAC3D61062}"/>
              </a:ext>
            </a:extLst>
          </p:cNvPr>
          <p:cNvSpPr/>
          <p:nvPr/>
        </p:nvSpPr>
        <p:spPr>
          <a:xfrm>
            <a:off x="849295" y="3949101"/>
            <a:ext cx="313459" cy="3319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48;p4">
            <a:extLst>
              <a:ext uri="{FF2B5EF4-FFF2-40B4-BE49-F238E27FC236}">
                <a16:creationId xmlns:a16="http://schemas.microsoft.com/office/drawing/2014/main" id="{34517058-670B-4822-B4A5-54C6ACE4FC3A}"/>
              </a:ext>
            </a:extLst>
          </p:cNvPr>
          <p:cNvSpPr/>
          <p:nvPr/>
        </p:nvSpPr>
        <p:spPr>
          <a:xfrm>
            <a:off x="811371" y="5197047"/>
            <a:ext cx="313459" cy="3319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9;p4">
            <a:extLst>
              <a:ext uri="{FF2B5EF4-FFF2-40B4-BE49-F238E27FC236}">
                <a16:creationId xmlns:a16="http://schemas.microsoft.com/office/drawing/2014/main" id="{4BDEC149-6931-4BD9-8894-B626C2026F79}"/>
              </a:ext>
            </a:extLst>
          </p:cNvPr>
          <p:cNvSpPr/>
          <p:nvPr/>
        </p:nvSpPr>
        <p:spPr>
          <a:xfrm>
            <a:off x="810027" y="4550851"/>
            <a:ext cx="313459" cy="3319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A588FD-9D3B-45C4-B1C9-FAEEAED9C9F4}"/>
              </a:ext>
            </a:extLst>
          </p:cNvPr>
          <p:cNvSpPr txBox="1"/>
          <p:nvPr/>
        </p:nvSpPr>
        <p:spPr>
          <a:xfrm>
            <a:off x="1342552" y="2307149"/>
            <a:ext cx="863501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_____________________________________________________________________________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_____________________________________________________________________________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_____________________________________________________________________________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_____________________________________________________________________________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_____________________________________________________________________________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7"/>
          <p:cNvPicPr preferRelativeResize="0"/>
          <p:nvPr/>
        </p:nvPicPr>
        <p:blipFill rotWithShape="1">
          <a:blip r:embed="rId3">
            <a:alphaModFix/>
          </a:blip>
          <a:srcRect l="6496" t="6416" r="5440"/>
          <a:stretch/>
        </p:blipFill>
        <p:spPr>
          <a:xfrm>
            <a:off x="311653" y="-235131"/>
            <a:ext cx="11568694" cy="7176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/>
        </p:nvSpPr>
        <p:spPr>
          <a:xfrm>
            <a:off x="0" y="564780"/>
            <a:ext cx="12192000" cy="69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3124200" y="419100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INTERRO SURPRISE !</a:t>
            </a:r>
            <a:endParaRPr/>
          </a:p>
        </p:txBody>
      </p:sp>
      <p:sp>
        <p:nvSpPr>
          <p:cNvPr id="192" name="Google Shape;192;p8"/>
          <p:cNvSpPr txBox="1"/>
          <p:nvPr/>
        </p:nvSpPr>
        <p:spPr>
          <a:xfrm>
            <a:off x="392552" y="1504971"/>
            <a:ext cx="9225412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existe _______  types appareils interactifs basés sur des vidéoprojecteurs.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fr-F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écrans interactifs </a:t>
            </a:r>
            <a:r>
              <a:rPr lang="fr-F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Easypitch</a:t>
            </a: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sont apparus en ______________.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fr-F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des avantages de l’ écran interactif </a:t>
            </a:r>
            <a:r>
              <a:rPr lang="fr-F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Easypitch</a:t>
            </a: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 le vidéoprojecteur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 _______________________.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fr-F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Citez un apport de l’usage l’écran interactif en éducation 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8451" y="4738262"/>
            <a:ext cx="2653549" cy="2014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169</Words>
  <Application>Microsoft Office PowerPoint</Application>
  <PresentationFormat>Grand écran</PresentationFormat>
  <Paragraphs>89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Lefevre</dc:creator>
  <cp:lastModifiedBy>Andy Poinsot</cp:lastModifiedBy>
  <cp:revision>5</cp:revision>
  <dcterms:created xsi:type="dcterms:W3CDTF">2021-04-19T14:54:35Z</dcterms:created>
  <dcterms:modified xsi:type="dcterms:W3CDTF">2021-04-30T16:07:34Z</dcterms:modified>
</cp:coreProperties>
</file>