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Quattrocento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64">
          <p15:clr>
            <a:srgbClr val="A4A3A4"/>
          </p15:clr>
        </p15:guide>
        <p15:guide id="2" pos="3840">
          <p15:clr>
            <a:srgbClr val="A4A3A4"/>
          </p15:clr>
        </p15:guide>
        <p15:guide id="3" pos="456">
          <p15:clr>
            <a:srgbClr val="A4A3A4"/>
          </p15:clr>
        </p15:guide>
        <p15:guide id="4" pos="720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inYEDHpn7ZDw9BJXjQ8dMkWxDW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64" orient="horz"/>
        <p:guide pos="3840"/>
        <p:guide pos="456"/>
        <p:guide pos="72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QuattrocentoSans-bold.fntdata"/><Relationship Id="rId27" Type="http://schemas.openxmlformats.org/officeDocument/2006/relationships/font" Target="fonts/Quattrocento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attrocento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Quattrocento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cd67831ab1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cd67831ab1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gcd67831ab1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Préciser du présentateur vers le groupe</a:t>
            </a:r>
            <a:endParaRPr/>
          </a:p>
        </p:txBody>
      </p:sp>
      <p:sp>
        <p:nvSpPr>
          <p:cNvPr id="334" name="Google Shape;33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Préciser du présentateur vers le groupe</a:t>
            </a:r>
            <a:endParaRPr/>
          </a:p>
        </p:txBody>
      </p:sp>
      <p:sp>
        <p:nvSpPr>
          <p:cNvPr id="372" name="Google Shape;37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8" name="Google Shape;42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Les écrans du groupe vers le présentateur</a:t>
            </a:r>
            <a:endParaRPr/>
          </a:p>
        </p:txBody>
      </p:sp>
      <p:sp>
        <p:nvSpPr>
          <p:cNvPr id="452" name="Google Shape;45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d36864673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d36864673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2" name="Google Shape;472;gd36864673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d368646737_0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gd368646737_0_2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gd368646737_0_2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d67831ab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cd67831ab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cd67831ab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Attention : remplacer outils interactifs par outils collaboratifs</a:t>
            </a:r>
            <a:endParaRPr/>
          </a:p>
        </p:txBody>
      </p:sp>
      <p:sp>
        <p:nvSpPr>
          <p:cNvPr id="171" name="Google Shape;17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Ajouter tous les écrans des élèves dans un smartphone et réserver le rouge pour le prof</a:t>
            </a:r>
            <a:endParaRPr/>
          </a:p>
        </p:txBody>
      </p:sp>
      <p:sp>
        <p:nvSpPr>
          <p:cNvPr id="228" name="Google Shape;22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33.png"/><Relationship Id="rId5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Relationship Id="rId4" Type="http://schemas.openxmlformats.org/officeDocument/2006/relationships/image" Target="../media/image24.jpg"/><Relationship Id="rId5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2895600" w="121920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descr="Il s’agit d’une image d’un bureau avec les ordinateurs portables et de personnes travaillant." id="90" name="Google Shape;90;p1"/>
          <p:cNvSpPr/>
          <p:nvPr/>
        </p:nvSpPr>
        <p:spPr>
          <a:xfrm>
            <a:off x="0" y="1974384"/>
            <a:ext cx="12192000" cy="2514601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3767" y="-343316"/>
            <a:ext cx="1348520" cy="134852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0" y="223768"/>
            <a:ext cx="32687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 savoir sur l’écran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-400050" y="2799025"/>
            <a:ext cx="5493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Uboardmate CC la classe collaborative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875" y="4421700"/>
            <a:ext cx="2653025" cy="2278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6">
            <a:alphaModFix/>
          </a:blip>
          <a:srcRect b="12153" l="13517" r="10539" t="15758"/>
          <a:stretch/>
        </p:blipFill>
        <p:spPr>
          <a:xfrm>
            <a:off x="5219530" y="1152801"/>
            <a:ext cx="5640307" cy="445135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5223850" y="1149790"/>
            <a:ext cx="5631255" cy="4481465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269" name="Google Shape;269;p11"/>
          <p:cNvSpPr/>
          <p:nvPr/>
        </p:nvSpPr>
        <p:spPr>
          <a:xfrm>
            <a:off x="0" y="253210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 txBox="1"/>
          <p:nvPr/>
        </p:nvSpPr>
        <p:spPr>
          <a:xfrm>
            <a:off x="4132384" y="668215"/>
            <a:ext cx="3402623" cy="73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71" name="Google Shape;271;p11"/>
          <p:cNvPicPr preferRelativeResize="0"/>
          <p:nvPr/>
        </p:nvPicPr>
        <p:blipFill rotWithShape="1">
          <a:blip r:embed="rId3">
            <a:alphaModFix/>
          </a:blip>
          <a:srcRect b="16482" l="0" r="0" t="10765"/>
          <a:stretch/>
        </p:blipFill>
        <p:spPr>
          <a:xfrm>
            <a:off x="5197675" y="2618250"/>
            <a:ext cx="2491100" cy="392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4">
            <a:alphaModFix/>
          </a:blip>
          <a:srcRect b="20312" l="56113" r="20615" t="22308"/>
          <a:stretch/>
        </p:blipFill>
        <p:spPr>
          <a:xfrm>
            <a:off x="8493500" y="2701350"/>
            <a:ext cx="3372101" cy="3027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11"/>
          <p:cNvGrpSpPr/>
          <p:nvPr/>
        </p:nvGrpSpPr>
        <p:grpSpPr>
          <a:xfrm>
            <a:off x="298302" y="2595095"/>
            <a:ext cx="3937354" cy="3832393"/>
            <a:chOff x="69700" y="2137925"/>
            <a:chExt cx="4600250" cy="4477618"/>
          </a:xfrm>
        </p:grpSpPr>
        <p:grpSp>
          <p:nvGrpSpPr>
            <p:cNvPr id="274" name="Google Shape;274;p11"/>
            <p:cNvGrpSpPr/>
            <p:nvPr/>
          </p:nvGrpSpPr>
          <p:grpSpPr>
            <a:xfrm>
              <a:off x="69700" y="2137925"/>
              <a:ext cx="4600175" cy="2893449"/>
              <a:chOff x="286675" y="1890663"/>
              <a:chExt cx="4600175" cy="2893449"/>
            </a:xfrm>
          </p:grpSpPr>
          <p:pic>
            <p:nvPicPr>
              <p:cNvPr id="275" name="Google Shape;275;p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42102" t="0"/>
              <a:stretch/>
            </p:blipFill>
            <p:spPr>
              <a:xfrm>
                <a:off x="286675" y="1890663"/>
                <a:ext cx="4600175" cy="2893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6" name="Google Shape;276;p11"/>
              <p:cNvSpPr/>
              <p:nvPr/>
            </p:nvSpPr>
            <p:spPr>
              <a:xfrm>
                <a:off x="539900" y="3694175"/>
                <a:ext cx="642300" cy="585000"/>
              </a:xfrm>
              <a:prstGeom prst="rect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" name="Google Shape;277;p11"/>
            <p:cNvGrpSpPr/>
            <p:nvPr/>
          </p:nvGrpSpPr>
          <p:grpSpPr>
            <a:xfrm>
              <a:off x="69700" y="4955175"/>
              <a:ext cx="4600175" cy="1660368"/>
              <a:chOff x="3517150" y="1890663"/>
              <a:chExt cx="4600175" cy="1660368"/>
            </a:xfrm>
          </p:grpSpPr>
          <p:pic>
            <p:nvPicPr>
              <p:cNvPr id="278" name="Google Shape;278;p11"/>
              <p:cNvPicPr preferRelativeResize="0"/>
              <p:nvPr/>
            </p:nvPicPr>
            <p:blipFill rotWithShape="1">
              <a:blip r:embed="rId4">
                <a:alphaModFix/>
              </a:blip>
              <a:srcRect b="42621" l="40661" r="1441" t="0"/>
              <a:stretch/>
            </p:blipFill>
            <p:spPr>
              <a:xfrm>
                <a:off x="3517150" y="1890663"/>
                <a:ext cx="4600175" cy="16602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9" name="Google Shape;279;p11"/>
              <p:cNvSpPr/>
              <p:nvPr/>
            </p:nvSpPr>
            <p:spPr>
              <a:xfrm>
                <a:off x="4594000" y="2669631"/>
                <a:ext cx="2433900" cy="8814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0" name="Google Shape;280;p11"/>
            <p:cNvSpPr/>
            <p:nvPr/>
          </p:nvSpPr>
          <p:spPr>
            <a:xfrm>
              <a:off x="3301650" y="2405500"/>
              <a:ext cx="1368300" cy="139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11"/>
          <p:cNvSpPr txBox="1"/>
          <p:nvPr/>
        </p:nvSpPr>
        <p:spPr>
          <a:xfrm>
            <a:off x="26100" y="1869650"/>
            <a:ext cx="429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1: Dans les sondages sélectionner “Vrai ou Faux”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Écrire la question sur le tableau blanc.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 txBox="1"/>
          <p:nvPr/>
        </p:nvSpPr>
        <p:spPr>
          <a:xfrm>
            <a:off x="4456800" y="1602050"/>
            <a:ext cx="3735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2: Le participant reçoit sur son appareil </a:t>
            </a:r>
            <a:r>
              <a:rPr lang="fr-FR"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signes pour valider (Vrai) ou annuler (Faux) la question. Il sélectionne une réponse et l’envoie en cliquant sur “Submit”.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 txBox="1"/>
          <p:nvPr/>
        </p:nvSpPr>
        <p:spPr>
          <a:xfrm>
            <a:off x="8694375" y="1832650"/>
            <a:ext cx="264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réponse est envoyée dans le tableau blanc.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4417426" y="3985300"/>
            <a:ext cx="492900" cy="33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7846426" y="3985300"/>
            <a:ext cx="492900" cy="33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 txBox="1"/>
          <p:nvPr/>
        </p:nvSpPr>
        <p:spPr>
          <a:xfrm>
            <a:off x="-316425" y="519000"/>
            <a:ext cx="6853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sondages : Vrai ou Faux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226336" y="2595095"/>
            <a:ext cx="4072813" cy="372422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5197166" y="2618250"/>
            <a:ext cx="2491609" cy="3921949"/>
          </a:xfrm>
          <a:prstGeom prst="rect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8650349" y="2776079"/>
            <a:ext cx="3137263" cy="2701268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295" name="Google Shape;295;p12"/>
          <p:cNvSpPr/>
          <p:nvPr/>
        </p:nvSpPr>
        <p:spPr>
          <a:xfrm>
            <a:off x="0" y="142875"/>
            <a:ext cx="12192000" cy="1121100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2"/>
          <p:cNvPicPr preferRelativeResize="0"/>
          <p:nvPr/>
        </p:nvPicPr>
        <p:blipFill rotWithShape="1">
          <a:blip r:embed="rId3">
            <a:alphaModFix/>
          </a:blip>
          <a:srcRect b="0" l="23270" r="0" t="0"/>
          <a:stretch/>
        </p:blipFill>
        <p:spPr>
          <a:xfrm>
            <a:off x="8315650" y="2769025"/>
            <a:ext cx="3610751" cy="325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2"/>
          <p:cNvPicPr preferRelativeResize="0"/>
          <p:nvPr/>
        </p:nvPicPr>
        <p:blipFill rotWithShape="1">
          <a:blip r:embed="rId4">
            <a:alphaModFix/>
          </a:blip>
          <a:srcRect b="15670" l="0" r="0" t="11069"/>
          <a:stretch/>
        </p:blipFill>
        <p:spPr>
          <a:xfrm>
            <a:off x="4989675" y="2674625"/>
            <a:ext cx="2225101" cy="3528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12"/>
          <p:cNvGrpSpPr/>
          <p:nvPr/>
        </p:nvGrpSpPr>
        <p:grpSpPr>
          <a:xfrm>
            <a:off x="375625" y="2449100"/>
            <a:ext cx="3513175" cy="3712725"/>
            <a:chOff x="375625" y="2144300"/>
            <a:chExt cx="3513175" cy="3712725"/>
          </a:xfrm>
        </p:grpSpPr>
        <p:pic>
          <p:nvPicPr>
            <p:cNvPr id="299" name="Google Shape;299;p12"/>
            <p:cNvPicPr preferRelativeResize="0"/>
            <p:nvPr/>
          </p:nvPicPr>
          <p:blipFill rotWithShape="1">
            <a:blip r:embed="rId5">
              <a:alphaModFix/>
            </a:blip>
            <a:srcRect b="12923" l="0" r="47547" t="13773"/>
            <a:stretch/>
          </p:blipFill>
          <p:spPr>
            <a:xfrm>
              <a:off x="375625" y="2144300"/>
              <a:ext cx="3509574" cy="1883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12"/>
            <p:cNvPicPr preferRelativeResize="0"/>
            <p:nvPr/>
          </p:nvPicPr>
          <p:blipFill rotWithShape="1">
            <a:blip r:embed="rId5">
              <a:alphaModFix/>
            </a:blip>
            <a:srcRect b="12923" l="42192" r="5352" t="13773"/>
            <a:stretch/>
          </p:blipFill>
          <p:spPr>
            <a:xfrm>
              <a:off x="379226" y="3973100"/>
              <a:ext cx="3509574" cy="1883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12"/>
            <p:cNvSpPr/>
            <p:nvPr/>
          </p:nvSpPr>
          <p:spPr>
            <a:xfrm>
              <a:off x="3141200" y="2193913"/>
              <a:ext cx="747600" cy="17847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12"/>
          <p:cNvSpPr/>
          <p:nvPr/>
        </p:nvSpPr>
        <p:spPr>
          <a:xfrm>
            <a:off x="4188826" y="3985300"/>
            <a:ext cx="492900" cy="33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7389226" y="3985300"/>
            <a:ext cx="492900" cy="33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287950" y="1264085"/>
            <a:ext cx="4292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1: Dans les sondages sélectionner “Lettre” ou « Chiffre »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Écrire la question sur le tableau blanc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2"/>
          <p:cNvSpPr txBox="1"/>
          <p:nvPr/>
        </p:nvSpPr>
        <p:spPr>
          <a:xfrm>
            <a:off x="4580050" y="1454583"/>
            <a:ext cx="3735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2:  Le participant reçoit sur son appareil les lettres correspondant à chacune des réponses possibles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2"/>
          <p:cNvSpPr txBox="1"/>
          <p:nvPr/>
        </p:nvSpPr>
        <p:spPr>
          <a:xfrm>
            <a:off x="8648454" y="1454584"/>
            <a:ext cx="2794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réponse est envoyée dans le tableau blanc en détail ou pourcentage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>
            <a:off x="86663" y="402921"/>
            <a:ext cx="11922458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sondages : les questions QCM (ABCD.. Ou 1234…)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420890" y="2251132"/>
            <a:ext cx="3513175" cy="3770436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4986073" y="2661339"/>
            <a:ext cx="2228703" cy="3541336"/>
          </a:xfrm>
          <a:prstGeom prst="rect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8266783" y="2769024"/>
            <a:ext cx="3659617" cy="3252543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316" name="Google Shape;316;gcd67831ab1_0_84"/>
          <p:cNvSpPr/>
          <p:nvPr/>
        </p:nvSpPr>
        <p:spPr>
          <a:xfrm>
            <a:off x="0" y="142880"/>
            <a:ext cx="12192000" cy="1251600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cd67831ab1_0_84"/>
          <p:cNvSpPr txBox="1"/>
          <p:nvPr/>
        </p:nvSpPr>
        <p:spPr>
          <a:xfrm>
            <a:off x="1" y="402925"/>
            <a:ext cx="9326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sondages : les questions dessinées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gcd67831ab1_0_84"/>
          <p:cNvPicPr preferRelativeResize="0"/>
          <p:nvPr/>
        </p:nvPicPr>
        <p:blipFill rotWithShape="1">
          <a:blip r:embed="rId3">
            <a:alphaModFix/>
          </a:blip>
          <a:srcRect b="9582" l="0" r="0" t="11089"/>
          <a:stretch/>
        </p:blipFill>
        <p:spPr>
          <a:xfrm>
            <a:off x="4577750" y="2341460"/>
            <a:ext cx="2383601" cy="409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cd67831ab1_0_84"/>
          <p:cNvPicPr preferRelativeResize="0"/>
          <p:nvPr/>
        </p:nvPicPr>
        <p:blipFill rotWithShape="1">
          <a:blip r:embed="rId4">
            <a:alphaModFix/>
          </a:blip>
          <a:srcRect b="0" l="29709" r="36082" t="35308"/>
          <a:stretch/>
        </p:blipFill>
        <p:spPr>
          <a:xfrm>
            <a:off x="1116050" y="2600964"/>
            <a:ext cx="2021798" cy="21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cd67831ab1_0_84"/>
          <p:cNvPicPr preferRelativeResize="0"/>
          <p:nvPr/>
        </p:nvPicPr>
        <p:blipFill rotWithShape="1">
          <a:blip r:embed="rId4">
            <a:alphaModFix/>
          </a:blip>
          <a:srcRect b="0" l="29709" r="16104" t="0"/>
          <a:stretch/>
        </p:blipFill>
        <p:spPr>
          <a:xfrm>
            <a:off x="8131300" y="2189048"/>
            <a:ext cx="3202550" cy="3324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cd67831ab1_0_84"/>
          <p:cNvSpPr/>
          <p:nvPr/>
        </p:nvSpPr>
        <p:spPr>
          <a:xfrm>
            <a:off x="1293950" y="2663235"/>
            <a:ext cx="2021700" cy="21507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cd67831ab1_0_84"/>
          <p:cNvSpPr/>
          <p:nvPr/>
        </p:nvSpPr>
        <p:spPr>
          <a:xfrm>
            <a:off x="8329875" y="2981960"/>
            <a:ext cx="2830500" cy="25626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cd67831ab1_0_84"/>
          <p:cNvSpPr/>
          <p:nvPr/>
        </p:nvSpPr>
        <p:spPr>
          <a:xfrm>
            <a:off x="4577750" y="2349160"/>
            <a:ext cx="2383500" cy="4166700"/>
          </a:xfrm>
          <a:prstGeom prst="rect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cd67831ab1_0_84"/>
          <p:cNvSpPr txBox="1"/>
          <p:nvPr/>
        </p:nvSpPr>
        <p:spPr>
          <a:xfrm>
            <a:off x="178500" y="1498810"/>
            <a:ext cx="429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1: Dans les sondages sélectionner “tableau blanc”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Écrire la question sur le tableau blanc.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cd67831ab1_0_84"/>
          <p:cNvSpPr/>
          <p:nvPr/>
        </p:nvSpPr>
        <p:spPr>
          <a:xfrm>
            <a:off x="1528775" y="2981960"/>
            <a:ext cx="271500" cy="233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cd67831ab1_0_84"/>
          <p:cNvSpPr txBox="1"/>
          <p:nvPr/>
        </p:nvSpPr>
        <p:spPr>
          <a:xfrm>
            <a:off x="4533000" y="1383610"/>
            <a:ext cx="3735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2:  Le participant reçoit sur son appareil le tableau blanc et peut donc dessiner la réponse et l’envoyer au présentateur.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cd67831ab1_0_84"/>
          <p:cNvSpPr/>
          <p:nvPr/>
        </p:nvSpPr>
        <p:spPr>
          <a:xfrm>
            <a:off x="5000625" y="6158560"/>
            <a:ext cx="1357200" cy="29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" name="Google Shape;328;gcd67831ab1_0_84"/>
          <p:cNvCxnSpPr>
            <a:endCxn id="327" idx="1"/>
          </p:cNvCxnSpPr>
          <p:nvPr/>
        </p:nvCxnSpPr>
        <p:spPr>
          <a:xfrm>
            <a:off x="3800625" y="6158560"/>
            <a:ext cx="1200000" cy="14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9" name="Google Shape;329;gcd67831ab1_0_84"/>
          <p:cNvSpPr txBox="1"/>
          <p:nvPr/>
        </p:nvSpPr>
        <p:spPr>
          <a:xfrm>
            <a:off x="8694375" y="1690410"/>
            <a:ext cx="2644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réponse dessinée par le participant reçue sur le tableau blanc du présentateur.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cd67831ab1_0_84"/>
          <p:cNvSpPr txBox="1"/>
          <p:nvPr/>
        </p:nvSpPr>
        <p:spPr>
          <a:xfrm>
            <a:off x="2098325" y="5544560"/>
            <a:ext cx="2644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participant peut dessiner à la main ou alors choisir la forme dans les outils.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336" name="Google Shape;336;p13"/>
          <p:cNvSpPr/>
          <p:nvPr/>
        </p:nvSpPr>
        <p:spPr>
          <a:xfrm>
            <a:off x="0" y="142880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13"/>
          <p:cNvGrpSpPr/>
          <p:nvPr/>
        </p:nvGrpSpPr>
        <p:grpSpPr>
          <a:xfrm>
            <a:off x="224982" y="3117976"/>
            <a:ext cx="3458713" cy="2800010"/>
            <a:chOff x="177825" y="3352175"/>
            <a:chExt cx="3690475" cy="2999475"/>
          </a:xfrm>
        </p:grpSpPr>
        <p:pic>
          <p:nvPicPr>
            <p:cNvPr id="338" name="Google Shape;338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7825" y="3352175"/>
              <a:ext cx="3690475" cy="2999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13"/>
            <p:cNvSpPr/>
            <p:nvPr/>
          </p:nvSpPr>
          <p:spPr>
            <a:xfrm>
              <a:off x="1188600" y="3980825"/>
              <a:ext cx="566100" cy="635100"/>
            </a:xfrm>
            <a:prstGeom prst="rect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0" name="Google Shape;340;p13"/>
          <p:cNvPicPr preferRelativeResize="0"/>
          <p:nvPr/>
        </p:nvPicPr>
        <p:blipFill rotWithShape="1">
          <a:blip r:embed="rId4">
            <a:alphaModFix/>
          </a:blip>
          <a:srcRect b="6576" l="0" r="0" t="0"/>
          <a:stretch/>
        </p:blipFill>
        <p:spPr>
          <a:xfrm>
            <a:off x="3939725" y="3188976"/>
            <a:ext cx="3129426" cy="27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3"/>
          <p:cNvPicPr preferRelativeResize="0"/>
          <p:nvPr/>
        </p:nvPicPr>
        <p:blipFill rotWithShape="1">
          <a:blip r:embed="rId5">
            <a:alphaModFix/>
          </a:blip>
          <a:srcRect b="0" l="0" r="2200" t="0"/>
          <a:stretch/>
        </p:blipFill>
        <p:spPr>
          <a:xfrm>
            <a:off x="7257380" y="3192075"/>
            <a:ext cx="4691769" cy="272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3"/>
          <p:cNvSpPr/>
          <p:nvPr/>
        </p:nvSpPr>
        <p:spPr>
          <a:xfrm>
            <a:off x="4924175" y="4842950"/>
            <a:ext cx="1121700" cy="3585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10942625" y="5662900"/>
            <a:ext cx="594300" cy="2181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3"/>
          <p:cNvSpPr txBox="1"/>
          <p:nvPr/>
        </p:nvSpPr>
        <p:spPr>
          <a:xfrm>
            <a:off x="197816" y="2400756"/>
            <a:ext cx="429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1: Cliquer sur “transfert de fichier”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 txBox="1"/>
          <p:nvPr/>
        </p:nvSpPr>
        <p:spPr>
          <a:xfrm>
            <a:off x="3922791" y="2400756"/>
            <a:ext cx="429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2: Sélectionner  “Envoi de fichier”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3"/>
          <p:cNvSpPr txBox="1"/>
          <p:nvPr/>
        </p:nvSpPr>
        <p:spPr>
          <a:xfrm>
            <a:off x="7313116" y="2185356"/>
            <a:ext cx="429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3: Choisir le fichier dans l’écran et cliquer sur “Ouvrir” pour l’envoyer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3"/>
          <p:cNvSpPr txBox="1"/>
          <p:nvPr/>
        </p:nvSpPr>
        <p:spPr>
          <a:xfrm>
            <a:off x="-876576" y="366600"/>
            <a:ext cx="13688335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transfert de fichiers du présentateur aux participants</a:t>
            </a:r>
            <a:endParaRPr/>
          </a:p>
        </p:txBody>
      </p:sp>
      <p:sp>
        <p:nvSpPr>
          <p:cNvPr id="348" name="Google Shape;348;p13"/>
          <p:cNvSpPr/>
          <p:nvPr/>
        </p:nvSpPr>
        <p:spPr>
          <a:xfrm>
            <a:off x="144855" y="3117825"/>
            <a:ext cx="3606600" cy="29217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3"/>
          <p:cNvSpPr/>
          <p:nvPr/>
        </p:nvSpPr>
        <p:spPr>
          <a:xfrm>
            <a:off x="4000772" y="3188975"/>
            <a:ext cx="3068400" cy="27288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3"/>
          <p:cNvSpPr/>
          <p:nvPr/>
        </p:nvSpPr>
        <p:spPr>
          <a:xfrm>
            <a:off x="7293475" y="3234240"/>
            <a:ext cx="4646700" cy="26919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3"/>
          <p:cNvSpPr txBox="1"/>
          <p:nvPr/>
        </p:nvSpPr>
        <p:spPr>
          <a:xfrm>
            <a:off x="350232" y="1562550"/>
            <a:ext cx="760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transfert de fichier se fait du présentateur vers les participants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357" name="Google Shape;357;p14"/>
          <p:cNvSpPr/>
          <p:nvPr/>
        </p:nvSpPr>
        <p:spPr>
          <a:xfrm>
            <a:off x="0" y="142880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4"/>
          <p:cNvSpPr txBox="1"/>
          <p:nvPr/>
        </p:nvSpPr>
        <p:spPr>
          <a:xfrm>
            <a:off x="-658140" y="366600"/>
            <a:ext cx="13419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transfert de fichiers du présentateur aux participants</a:t>
            </a:r>
            <a:endParaRPr/>
          </a:p>
        </p:txBody>
      </p:sp>
      <p:pic>
        <p:nvPicPr>
          <p:cNvPr id="359" name="Google Shape;3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9675" y="2142100"/>
            <a:ext cx="4762500" cy="44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4"/>
          <p:cNvPicPr preferRelativeResize="0"/>
          <p:nvPr/>
        </p:nvPicPr>
        <p:blipFill rotWithShape="1">
          <a:blip r:embed="rId4">
            <a:alphaModFix/>
          </a:blip>
          <a:srcRect b="21740" l="0" r="0" t="5923"/>
          <a:stretch/>
        </p:blipFill>
        <p:spPr>
          <a:xfrm>
            <a:off x="327100" y="2385150"/>
            <a:ext cx="2374100" cy="371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4"/>
          <p:cNvPicPr preferRelativeResize="0"/>
          <p:nvPr/>
        </p:nvPicPr>
        <p:blipFill rotWithShape="1">
          <a:blip r:embed="rId5">
            <a:alphaModFix/>
          </a:blip>
          <a:srcRect b="57125" l="0" r="0" t="0"/>
          <a:stretch/>
        </p:blipFill>
        <p:spPr>
          <a:xfrm>
            <a:off x="3713600" y="2838687"/>
            <a:ext cx="3027926" cy="28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4"/>
          <p:cNvSpPr txBox="1"/>
          <p:nvPr/>
        </p:nvSpPr>
        <p:spPr>
          <a:xfrm>
            <a:off x="7405875" y="1526500"/>
            <a:ext cx="429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5: Les fichiers transférés se mettent dans une liste.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4"/>
          <p:cNvSpPr txBox="1"/>
          <p:nvPr/>
        </p:nvSpPr>
        <p:spPr>
          <a:xfrm>
            <a:off x="90675" y="1755100"/>
            <a:ext cx="619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4: Les participants reçoivent le fichier qu’ils peuvent afficher ou télécharger.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3000251" y="4077463"/>
            <a:ext cx="492900" cy="33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1339500" y="4707200"/>
            <a:ext cx="1198200" cy="2748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327100" y="2385150"/>
            <a:ext cx="2374100" cy="3716724"/>
          </a:xfrm>
          <a:prstGeom prst="rect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4"/>
          <p:cNvSpPr/>
          <p:nvPr/>
        </p:nvSpPr>
        <p:spPr>
          <a:xfrm>
            <a:off x="3713600" y="2838687"/>
            <a:ext cx="3027926" cy="2809650"/>
          </a:xfrm>
          <a:prstGeom prst="rect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7329675" y="2168830"/>
            <a:ext cx="4862326" cy="4383345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374" name="Google Shape;374;p15"/>
          <p:cNvSpPr/>
          <p:nvPr/>
        </p:nvSpPr>
        <p:spPr>
          <a:xfrm>
            <a:off x="0" y="142880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5"/>
          <p:cNvSpPr txBox="1"/>
          <p:nvPr/>
        </p:nvSpPr>
        <p:spPr>
          <a:xfrm>
            <a:off x="2133600" y="472212"/>
            <a:ext cx="6222123" cy="72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76" name="Google Shape;376;p15"/>
          <p:cNvPicPr preferRelativeResize="0"/>
          <p:nvPr/>
        </p:nvPicPr>
        <p:blipFill rotWithShape="1">
          <a:blip r:embed="rId3">
            <a:alphaModFix/>
          </a:blip>
          <a:srcRect b="0" l="6681" r="0" t="0"/>
          <a:stretch/>
        </p:blipFill>
        <p:spPr>
          <a:xfrm>
            <a:off x="552875" y="2921123"/>
            <a:ext cx="4781364" cy="377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5"/>
          <p:cNvPicPr preferRelativeResize="0"/>
          <p:nvPr/>
        </p:nvPicPr>
        <p:blipFill rotWithShape="1">
          <a:blip r:embed="rId4">
            <a:alphaModFix/>
          </a:blip>
          <a:srcRect b="24622" l="0" r="0" t="5706"/>
          <a:stretch/>
        </p:blipFill>
        <p:spPr>
          <a:xfrm>
            <a:off x="7859033" y="2645425"/>
            <a:ext cx="2684542" cy="40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5"/>
          <p:cNvSpPr/>
          <p:nvPr/>
        </p:nvSpPr>
        <p:spPr>
          <a:xfrm>
            <a:off x="590625" y="4806675"/>
            <a:ext cx="506400" cy="3564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5"/>
          <p:cNvSpPr txBox="1"/>
          <p:nvPr/>
        </p:nvSpPr>
        <p:spPr>
          <a:xfrm>
            <a:off x="471675" y="1907500"/>
            <a:ext cx="619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1 : Rédiger le contenu de l’écran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2 : Cliquer sur “Envoyer l’écran” pour l’envoyer sur les appareils des participants.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5"/>
          <p:cNvSpPr txBox="1"/>
          <p:nvPr/>
        </p:nvSpPr>
        <p:spPr>
          <a:xfrm>
            <a:off x="7405875" y="2059900"/>
            <a:ext cx="429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contenu de l’écran partagé s’affiche sur l’appareil des participants.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5"/>
          <p:cNvSpPr txBox="1"/>
          <p:nvPr/>
        </p:nvSpPr>
        <p:spPr>
          <a:xfrm>
            <a:off x="101600" y="366601"/>
            <a:ext cx="11937999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L’envoi de l’écran du présentateur aux participants</a:t>
            </a:r>
            <a:endParaRPr b="1"/>
          </a:p>
        </p:txBody>
      </p:sp>
      <p:sp>
        <p:nvSpPr>
          <p:cNvPr id="382" name="Google Shape;382;p15"/>
          <p:cNvSpPr/>
          <p:nvPr/>
        </p:nvSpPr>
        <p:spPr>
          <a:xfrm>
            <a:off x="552876" y="2947010"/>
            <a:ext cx="5458500" cy="37464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5"/>
          <p:cNvSpPr/>
          <p:nvPr/>
        </p:nvSpPr>
        <p:spPr>
          <a:xfrm>
            <a:off x="7859025" y="2645425"/>
            <a:ext cx="2684700" cy="4047900"/>
          </a:xfrm>
          <a:prstGeom prst="rect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5"/>
          <p:cNvSpPr txBox="1"/>
          <p:nvPr/>
        </p:nvSpPr>
        <p:spPr>
          <a:xfrm>
            <a:off x="350232" y="1410150"/>
            <a:ext cx="760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L’envoi de l’écran se fait par le présentateur aux participants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390" name="Google Shape;390;p16"/>
          <p:cNvSpPr/>
          <p:nvPr/>
        </p:nvSpPr>
        <p:spPr>
          <a:xfrm>
            <a:off x="0" y="117158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3125" y="2558638"/>
            <a:ext cx="5677950" cy="39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25" y="2938922"/>
            <a:ext cx="3417725" cy="2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6"/>
          <p:cNvSpPr/>
          <p:nvPr/>
        </p:nvSpPr>
        <p:spPr>
          <a:xfrm>
            <a:off x="1190297" y="4198422"/>
            <a:ext cx="842700" cy="6408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6"/>
          <p:cNvSpPr/>
          <p:nvPr/>
        </p:nvSpPr>
        <p:spPr>
          <a:xfrm>
            <a:off x="5843125" y="2945400"/>
            <a:ext cx="1335600" cy="13191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6"/>
          <p:cNvSpPr txBox="1"/>
          <p:nvPr/>
        </p:nvSpPr>
        <p:spPr>
          <a:xfrm>
            <a:off x="547875" y="1450300"/>
            <a:ext cx="1060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Cet outil permet de regrouper tous les résultats de tous les sondages réalisés pendant la session de travail.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6"/>
          <p:cNvSpPr/>
          <p:nvPr/>
        </p:nvSpPr>
        <p:spPr>
          <a:xfrm>
            <a:off x="4569826" y="4290100"/>
            <a:ext cx="492900" cy="33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7" name="Google Shape;397;p16"/>
          <p:cNvCxnSpPr>
            <a:endCxn id="394" idx="1"/>
          </p:cNvCxnSpPr>
          <p:nvPr/>
        </p:nvCxnSpPr>
        <p:spPr>
          <a:xfrm>
            <a:off x="5046925" y="2745750"/>
            <a:ext cx="796200" cy="8592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8" name="Google Shape;398;p16"/>
          <p:cNvSpPr/>
          <p:nvPr/>
        </p:nvSpPr>
        <p:spPr>
          <a:xfrm>
            <a:off x="7225900" y="2990350"/>
            <a:ext cx="603600" cy="2553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6"/>
          <p:cNvSpPr/>
          <p:nvPr/>
        </p:nvSpPr>
        <p:spPr>
          <a:xfrm>
            <a:off x="7273075" y="2594900"/>
            <a:ext cx="717000" cy="2553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6"/>
          <p:cNvSpPr/>
          <p:nvPr/>
        </p:nvSpPr>
        <p:spPr>
          <a:xfrm>
            <a:off x="8593725" y="4245725"/>
            <a:ext cx="1594200" cy="19905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1" name="Google Shape;401;p16"/>
          <p:cNvCxnSpPr>
            <a:endCxn id="398" idx="3"/>
          </p:cNvCxnSpPr>
          <p:nvPr/>
        </p:nvCxnSpPr>
        <p:spPr>
          <a:xfrm flipH="1">
            <a:off x="7829500" y="2208100"/>
            <a:ext cx="2179200" cy="9099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2" name="Google Shape;402;p16"/>
          <p:cNvCxnSpPr>
            <a:endCxn id="399" idx="0"/>
          </p:cNvCxnSpPr>
          <p:nvPr/>
        </p:nvCxnSpPr>
        <p:spPr>
          <a:xfrm flipH="1">
            <a:off x="7631575" y="2330600"/>
            <a:ext cx="245400" cy="2643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3" name="Google Shape;403;p16"/>
          <p:cNvCxnSpPr/>
          <p:nvPr/>
        </p:nvCxnSpPr>
        <p:spPr>
          <a:xfrm flipH="1" rot="10800000">
            <a:off x="5603375" y="5802050"/>
            <a:ext cx="2990700" cy="96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4" name="Google Shape;404;p16"/>
          <p:cNvSpPr txBox="1"/>
          <p:nvPr/>
        </p:nvSpPr>
        <p:spPr>
          <a:xfrm>
            <a:off x="3867650" y="2002900"/>
            <a:ext cx="1518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 de sondage,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date et heure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réalisation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6"/>
          <p:cNvSpPr txBox="1"/>
          <p:nvPr/>
        </p:nvSpPr>
        <p:spPr>
          <a:xfrm>
            <a:off x="7876875" y="1763600"/>
            <a:ext cx="151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Afficher les noms des participants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6"/>
          <p:cNvSpPr txBox="1"/>
          <p:nvPr/>
        </p:nvSpPr>
        <p:spPr>
          <a:xfrm>
            <a:off x="9934275" y="1763600"/>
            <a:ext cx="168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Nombre de réponses soumises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6"/>
          <p:cNvSpPr txBox="1"/>
          <p:nvPr/>
        </p:nvSpPr>
        <p:spPr>
          <a:xfrm>
            <a:off x="4219276" y="5494250"/>
            <a:ext cx="168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Taux de réponses soumises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6"/>
          <p:cNvSpPr txBox="1"/>
          <p:nvPr/>
        </p:nvSpPr>
        <p:spPr>
          <a:xfrm>
            <a:off x="-343175" y="366601"/>
            <a:ext cx="6122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Historique de Sondage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6"/>
          <p:cNvSpPr/>
          <p:nvPr/>
        </p:nvSpPr>
        <p:spPr>
          <a:xfrm>
            <a:off x="449925" y="2938922"/>
            <a:ext cx="3417725" cy="2777775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6"/>
          <p:cNvSpPr/>
          <p:nvPr/>
        </p:nvSpPr>
        <p:spPr>
          <a:xfrm>
            <a:off x="5685576" y="2501701"/>
            <a:ext cx="5835499" cy="3970288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416" name="Google Shape;416;p17"/>
          <p:cNvSpPr/>
          <p:nvPr/>
        </p:nvSpPr>
        <p:spPr>
          <a:xfrm>
            <a:off x="0" y="159080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250" y="2477850"/>
            <a:ext cx="4629150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7"/>
          <p:cNvSpPr/>
          <p:nvPr/>
        </p:nvSpPr>
        <p:spPr>
          <a:xfrm>
            <a:off x="726925" y="5061725"/>
            <a:ext cx="879900" cy="9309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2050" y="2477848"/>
            <a:ext cx="4577101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7"/>
          <p:cNvSpPr/>
          <p:nvPr/>
        </p:nvSpPr>
        <p:spPr>
          <a:xfrm>
            <a:off x="5636626" y="4290100"/>
            <a:ext cx="492900" cy="33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7"/>
          <p:cNvSpPr txBox="1"/>
          <p:nvPr/>
        </p:nvSpPr>
        <p:spPr>
          <a:xfrm>
            <a:off x="547875" y="1526500"/>
            <a:ext cx="10602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Cet outil offre d’autres fonctionnalités interactives qui permettent d’animer les sessions de travail. 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7"/>
          <p:cNvSpPr txBox="1"/>
          <p:nvPr/>
        </p:nvSpPr>
        <p:spPr>
          <a:xfrm>
            <a:off x="114025" y="519001"/>
            <a:ext cx="758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Plus de fonctionnalités interactives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7"/>
          <p:cNvSpPr/>
          <p:nvPr/>
        </p:nvSpPr>
        <p:spPr>
          <a:xfrm>
            <a:off x="610250" y="2477848"/>
            <a:ext cx="4629150" cy="3762375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7"/>
          <p:cNvSpPr/>
          <p:nvPr/>
        </p:nvSpPr>
        <p:spPr>
          <a:xfrm>
            <a:off x="6412050" y="2498759"/>
            <a:ext cx="4577101" cy="3696199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430" name="Google Shape;430;p18"/>
          <p:cNvSpPr/>
          <p:nvPr/>
        </p:nvSpPr>
        <p:spPr>
          <a:xfrm>
            <a:off x="0" y="99531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18"/>
          <p:cNvPicPr preferRelativeResize="0"/>
          <p:nvPr/>
        </p:nvPicPr>
        <p:blipFill rotWithShape="1">
          <a:blip r:embed="rId3">
            <a:alphaModFix/>
          </a:blip>
          <a:srcRect b="14214" l="0" r="0" t="0"/>
          <a:stretch/>
        </p:blipFill>
        <p:spPr>
          <a:xfrm>
            <a:off x="3953075" y="2706550"/>
            <a:ext cx="2306524" cy="403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0424" y="2844951"/>
            <a:ext cx="3396574" cy="351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050" y="3683284"/>
            <a:ext cx="3128631" cy="2571744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8"/>
          <p:cNvSpPr/>
          <p:nvPr/>
        </p:nvSpPr>
        <p:spPr>
          <a:xfrm>
            <a:off x="1146210" y="4246230"/>
            <a:ext cx="636000" cy="5418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8"/>
          <p:cNvSpPr txBox="1"/>
          <p:nvPr/>
        </p:nvSpPr>
        <p:spPr>
          <a:xfrm>
            <a:off x="547875" y="1303935"/>
            <a:ext cx="10602900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Pendant la présentation, lorsque les commentaires en direct sont activés, les participants peuvent interagir avec le présentateur en envoyant des messages qui défilent de droite à gauche sur le tableau blanc. Les commentaires sont envoyés par les participants au présentateur.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8"/>
          <p:cNvSpPr/>
          <p:nvPr/>
        </p:nvSpPr>
        <p:spPr>
          <a:xfrm>
            <a:off x="3976591" y="4023399"/>
            <a:ext cx="2283000" cy="4725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8"/>
          <p:cNvSpPr/>
          <p:nvPr/>
        </p:nvSpPr>
        <p:spPr>
          <a:xfrm>
            <a:off x="8860195" y="2840474"/>
            <a:ext cx="630600" cy="2754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8" name="Google Shape;438;p18"/>
          <p:cNvCxnSpPr>
            <a:endCxn id="437" idx="3"/>
          </p:cNvCxnSpPr>
          <p:nvPr/>
        </p:nvCxnSpPr>
        <p:spPr>
          <a:xfrm flipH="1">
            <a:off x="9490795" y="2613674"/>
            <a:ext cx="256800" cy="3645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9" name="Google Shape;439;p18"/>
          <p:cNvSpPr txBox="1"/>
          <p:nvPr/>
        </p:nvSpPr>
        <p:spPr>
          <a:xfrm>
            <a:off x="9619195" y="2204987"/>
            <a:ext cx="213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Message du participant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reçu sur le tableau blanc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0" name="Google Shape;440;p18"/>
          <p:cNvCxnSpPr/>
          <p:nvPr/>
        </p:nvCxnSpPr>
        <p:spPr>
          <a:xfrm>
            <a:off x="3087228" y="2905361"/>
            <a:ext cx="919500" cy="10716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1" name="Google Shape;441;p18"/>
          <p:cNvSpPr txBox="1"/>
          <p:nvPr/>
        </p:nvSpPr>
        <p:spPr>
          <a:xfrm>
            <a:off x="1302636" y="2655437"/>
            <a:ext cx="213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Message du participant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écrit et envoyé depuis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appareil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8"/>
          <p:cNvSpPr/>
          <p:nvPr/>
        </p:nvSpPr>
        <p:spPr>
          <a:xfrm>
            <a:off x="8113925" y="5564582"/>
            <a:ext cx="949200" cy="4284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8"/>
          <p:cNvSpPr txBox="1"/>
          <p:nvPr/>
        </p:nvSpPr>
        <p:spPr>
          <a:xfrm>
            <a:off x="10544225" y="4285850"/>
            <a:ext cx="156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Mettre en pause ou arrêter les commentaires en direct.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18"/>
          <p:cNvCxnSpPr>
            <a:stCxn id="443" idx="1"/>
            <a:endCxn id="442" idx="3"/>
          </p:cNvCxnSpPr>
          <p:nvPr/>
        </p:nvCxnSpPr>
        <p:spPr>
          <a:xfrm flipH="1">
            <a:off x="9063125" y="4809200"/>
            <a:ext cx="1481100" cy="9696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5" name="Google Shape;445;p18"/>
          <p:cNvSpPr txBox="1"/>
          <p:nvPr/>
        </p:nvSpPr>
        <p:spPr>
          <a:xfrm>
            <a:off x="320895" y="366601"/>
            <a:ext cx="1178813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commentaires en direct des participants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8"/>
          <p:cNvSpPr/>
          <p:nvPr/>
        </p:nvSpPr>
        <p:spPr>
          <a:xfrm>
            <a:off x="6970425" y="2774975"/>
            <a:ext cx="3396600" cy="35838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8"/>
          <p:cNvSpPr/>
          <p:nvPr/>
        </p:nvSpPr>
        <p:spPr>
          <a:xfrm>
            <a:off x="3902040" y="2613674"/>
            <a:ext cx="2430000" cy="4130400"/>
          </a:xfrm>
          <a:prstGeom prst="rect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320895" y="3733467"/>
            <a:ext cx="3200700" cy="24063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454" name="Google Shape;454;p19"/>
          <p:cNvSpPr/>
          <p:nvPr/>
        </p:nvSpPr>
        <p:spPr>
          <a:xfrm>
            <a:off x="0" y="142882"/>
            <a:ext cx="12192000" cy="941451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Google Shape;45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0053" y="3109644"/>
            <a:ext cx="4421561" cy="307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9"/>
          <p:cNvPicPr preferRelativeResize="0"/>
          <p:nvPr/>
        </p:nvPicPr>
        <p:blipFill rotWithShape="1">
          <a:blip r:embed="rId4">
            <a:alphaModFix/>
          </a:blip>
          <a:srcRect b="23569" l="0" r="0" t="5711"/>
          <a:stretch/>
        </p:blipFill>
        <p:spPr>
          <a:xfrm>
            <a:off x="9096728" y="3115875"/>
            <a:ext cx="2010347" cy="307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400" y="3673861"/>
            <a:ext cx="3056457" cy="2512407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19"/>
          <p:cNvSpPr/>
          <p:nvPr/>
        </p:nvSpPr>
        <p:spPr>
          <a:xfrm>
            <a:off x="405736" y="4806597"/>
            <a:ext cx="682500" cy="5367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9"/>
          <p:cNvSpPr/>
          <p:nvPr/>
        </p:nvSpPr>
        <p:spPr>
          <a:xfrm>
            <a:off x="4352199" y="5022499"/>
            <a:ext cx="1156800" cy="9846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9"/>
          <p:cNvSpPr txBox="1"/>
          <p:nvPr/>
        </p:nvSpPr>
        <p:spPr>
          <a:xfrm>
            <a:off x="405736" y="1451297"/>
            <a:ext cx="106029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fonctionnalité “écran étudiant” permet au présentateur de voir l’écran du participant lorsqu’il est dans la session en cours.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9"/>
          <p:cNvSpPr/>
          <p:nvPr/>
        </p:nvSpPr>
        <p:spPr>
          <a:xfrm>
            <a:off x="4254663" y="3288075"/>
            <a:ext cx="4092600" cy="27927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9"/>
          <p:cNvSpPr txBox="1"/>
          <p:nvPr/>
        </p:nvSpPr>
        <p:spPr>
          <a:xfrm>
            <a:off x="4553775" y="2578525"/>
            <a:ext cx="396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Écrans de tous les participants connectés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9"/>
          <p:cNvSpPr txBox="1"/>
          <p:nvPr/>
        </p:nvSpPr>
        <p:spPr>
          <a:xfrm>
            <a:off x="9610025" y="2578525"/>
            <a:ext cx="124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Écran de Sessi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9"/>
          <p:cNvSpPr/>
          <p:nvPr/>
        </p:nvSpPr>
        <p:spPr>
          <a:xfrm>
            <a:off x="9728275" y="3382025"/>
            <a:ext cx="452100" cy="1878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9"/>
          <p:cNvSpPr txBox="1"/>
          <p:nvPr/>
        </p:nvSpPr>
        <p:spPr>
          <a:xfrm>
            <a:off x="138424" y="214201"/>
            <a:ext cx="11728455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Écrans des participants vers l’	animateur 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9"/>
          <p:cNvSpPr/>
          <p:nvPr/>
        </p:nvSpPr>
        <p:spPr>
          <a:xfrm>
            <a:off x="325925" y="3673861"/>
            <a:ext cx="3123932" cy="251240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9"/>
          <p:cNvSpPr/>
          <p:nvPr/>
        </p:nvSpPr>
        <p:spPr>
          <a:xfrm>
            <a:off x="4155541" y="3118698"/>
            <a:ext cx="4282290" cy="307662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9"/>
          <p:cNvSpPr/>
          <p:nvPr/>
        </p:nvSpPr>
        <p:spPr>
          <a:xfrm>
            <a:off x="9031998" y="3082486"/>
            <a:ext cx="2118777" cy="3112836"/>
          </a:xfrm>
          <a:prstGeom prst="rect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104" name="Google Shape;104;p2"/>
          <p:cNvSpPr/>
          <p:nvPr/>
        </p:nvSpPr>
        <p:spPr>
          <a:xfrm>
            <a:off x="0" y="148064"/>
            <a:ext cx="12192000" cy="1062785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537411" y="3829993"/>
            <a:ext cx="8144134" cy="58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79585" y="1582062"/>
            <a:ext cx="11470500" cy="45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⮚"/>
            </a:pPr>
            <a:r>
              <a:rPr b="0" i="0" lang="fr-F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désigne la classe collaborative ? </a:t>
            </a:r>
            <a:endParaRPr sz="700"/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⮚"/>
            </a:pPr>
            <a:r>
              <a:rPr b="0" i="0" lang="fr-F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Enregistrer les membres du  groupe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⮚"/>
            </a:pPr>
            <a:r>
              <a:rPr b="0" i="0" lang="fr-F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Connecter les membres du  groupe à la session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⮚"/>
            </a:pPr>
            <a:r>
              <a:rPr b="0" i="0" lang="fr-F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panneau de sélection des outils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⮚"/>
            </a:pPr>
            <a:r>
              <a:rPr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</a:t>
            </a:r>
            <a:r>
              <a:rPr b="0" i="0" lang="fr-F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oumission des sondages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⮚"/>
            </a:pPr>
            <a:r>
              <a:rPr b="0" i="0" lang="fr-F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transfert de fichiers du présentateur aux participants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⮚"/>
            </a:pPr>
            <a:r>
              <a:rPr b="0" i="0" lang="fr-F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L’envoi de l’écran du présentateur aux participants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⮚"/>
            </a:pPr>
            <a:r>
              <a:rPr b="0" i="0" lang="fr-F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L’historique des sondages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⮚"/>
            </a:pPr>
            <a:r>
              <a:rPr b="0" i="0" lang="fr-F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de fonctionnalités collaboratives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377325" y="341664"/>
            <a:ext cx="3537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Points abordés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23043" r="29139" t="0"/>
          <a:stretch/>
        </p:blipFill>
        <p:spPr>
          <a:xfrm>
            <a:off x="8178425" y="1202075"/>
            <a:ext cx="3418749" cy="40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474" name="Google Shape;474;gd368646737_0_0"/>
          <p:cNvSpPr/>
          <p:nvPr/>
        </p:nvSpPr>
        <p:spPr>
          <a:xfrm>
            <a:off x="0" y="142882"/>
            <a:ext cx="12192000" cy="941400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gd36864673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9361" y="3061425"/>
            <a:ext cx="3364513" cy="27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gd368646737_0_0"/>
          <p:cNvPicPr preferRelativeResize="0"/>
          <p:nvPr/>
        </p:nvPicPr>
        <p:blipFill rotWithShape="1">
          <a:blip r:embed="rId4">
            <a:alphaModFix/>
          </a:blip>
          <a:srcRect b="32097" l="0" r="30065" t="0"/>
          <a:stretch/>
        </p:blipFill>
        <p:spPr>
          <a:xfrm>
            <a:off x="8364043" y="3094419"/>
            <a:ext cx="3551082" cy="2389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gd368646737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300" y="3061425"/>
            <a:ext cx="3180693" cy="27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d368646737_0_0"/>
          <p:cNvSpPr/>
          <p:nvPr/>
        </p:nvSpPr>
        <p:spPr>
          <a:xfrm>
            <a:off x="1053684" y="4288579"/>
            <a:ext cx="710400" cy="5772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d368646737_0_0"/>
          <p:cNvSpPr txBox="1"/>
          <p:nvPr/>
        </p:nvSpPr>
        <p:spPr>
          <a:xfrm>
            <a:off x="210375" y="1359325"/>
            <a:ext cx="10260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Cette fonctionnalité permet de choisir aléatoirement un ou plusieurs participants parmi tous les participants connectés.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gd368646737_0_0"/>
          <p:cNvSpPr/>
          <p:nvPr/>
        </p:nvSpPr>
        <p:spPr>
          <a:xfrm>
            <a:off x="4676200" y="4022575"/>
            <a:ext cx="1135800" cy="8967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d368646737_0_0"/>
          <p:cNvSpPr/>
          <p:nvPr/>
        </p:nvSpPr>
        <p:spPr>
          <a:xfrm>
            <a:off x="8476700" y="3484525"/>
            <a:ext cx="1135800" cy="12111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2" name="Google Shape;482;gd368646737_0_0"/>
          <p:cNvCxnSpPr/>
          <p:nvPr/>
        </p:nvCxnSpPr>
        <p:spPr>
          <a:xfrm>
            <a:off x="4056725" y="2878150"/>
            <a:ext cx="606300" cy="1349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83" name="Google Shape;483;gd368646737_0_0"/>
          <p:cNvSpPr txBox="1"/>
          <p:nvPr/>
        </p:nvSpPr>
        <p:spPr>
          <a:xfrm>
            <a:off x="3156550" y="2262550"/>
            <a:ext cx="221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Définir le nombre de participants à choisir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gd368646737_0_0"/>
          <p:cNvSpPr txBox="1"/>
          <p:nvPr/>
        </p:nvSpPr>
        <p:spPr>
          <a:xfrm>
            <a:off x="8419500" y="2536225"/>
            <a:ext cx="396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Participant sélectionné aléatoirement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gd368646737_0_0"/>
          <p:cNvSpPr txBox="1"/>
          <p:nvPr/>
        </p:nvSpPr>
        <p:spPr>
          <a:xfrm>
            <a:off x="-99400" y="254175"/>
            <a:ext cx="735364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Choix aléatoire d’un participant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d368646737_0_0"/>
          <p:cNvSpPr/>
          <p:nvPr/>
        </p:nvSpPr>
        <p:spPr>
          <a:xfrm>
            <a:off x="300250" y="3061424"/>
            <a:ext cx="3201744" cy="270127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d368646737_0_0"/>
          <p:cNvSpPr/>
          <p:nvPr/>
        </p:nvSpPr>
        <p:spPr>
          <a:xfrm>
            <a:off x="4402168" y="3061424"/>
            <a:ext cx="3441706" cy="270127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d368646737_0_0"/>
          <p:cNvSpPr/>
          <p:nvPr/>
        </p:nvSpPr>
        <p:spPr>
          <a:xfrm>
            <a:off x="8419500" y="3061424"/>
            <a:ext cx="3467961" cy="271226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d368646737_0_201"/>
          <p:cNvSpPr txBox="1"/>
          <p:nvPr/>
        </p:nvSpPr>
        <p:spPr>
          <a:xfrm>
            <a:off x="2374725" y="249475"/>
            <a:ext cx="654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fr-FR" sz="4000">
                <a:solidFill>
                  <a:srgbClr val="FF0000"/>
                </a:solidFill>
              </a:rPr>
              <a:t>INTERRO SURPRISE !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d368646737_0_201"/>
          <p:cNvSpPr txBox="1"/>
          <p:nvPr/>
        </p:nvSpPr>
        <p:spPr>
          <a:xfrm>
            <a:off x="326150" y="1879350"/>
            <a:ext cx="112068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Quelle est la procédure pour se connecter à la classe collaborative ?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Est-ce possible de faire un sondage avec des lettres ?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 quoi servent les commentaires en direct ?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Comment transférer des fichiers ?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Quelles sont les deux étapes requises pour envoyer l’écran aux participants ?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6" name="Google Shape;496;gd368646737_0_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5100" y="967652"/>
            <a:ext cx="4006900" cy="30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114" name="Google Shape;114;gcd67831ab1_0_0"/>
          <p:cNvSpPr/>
          <p:nvPr/>
        </p:nvSpPr>
        <p:spPr>
          <a:xfrm>
            <a:off x="0" y="148064"/>
            <a:ext cx="12192000" cy="1062900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cd67831ab1_0_0"/>
          <p:cNvSpPr txBox="1"/>
          <p:nvPr/>
        </p:nvSpPr>
        <p:spPr>
          <a:xfrm>
            <a:off x="537411" y="3829993"/>
            <a:ext cx="81441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305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cd67831ab1_0_0"/>
          <p:cNvSpPr txBox="1"/>
          <p:nvPr/>
        </p:nvSpPr>
        <p:spPr>
          <a:xfrm>
            <a:off x="184089" y="630749"/>
            <a:ext cx="114705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⮚"/>
            </a:pP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classe collaborative permet d’animer des cours ou des présentations par le biais de sondages. Les bonnes réponses de ces sondages ne sont pas enregistrées, il n’y a donc pas de score.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⮚"/>
            </a:pP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présentateur soumet les questions sur l’écran interactif associé à UboardMate CC, les participants répondent avec des téléphones, tablettes et ordinateurs.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⮚"/>
            </a:pP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sondages peuvent être soumis à un groupe défini et/ou des invités.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⮚"/>
            </a:pP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possible de soumettre plusieurs questions  différentes dans la même session. Il n’est donc pas nécessaire de se connecter à chaque fois pour participer à de nouveaux sondages.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⮚"/>
            </a:pP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impératif que tou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monde soit connecté au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même</a:t>
            </a:r>
            <a:r>
              <a:rPr b="0" i="0" lang="fr-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réseau (filaire ou wifi pour le présentateur et wifi pour participants) </a:t>
            </a:r>
            <a:endParaRPr/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cd67831ab1_0_0"/>
          <p:cNvSpPr txBox="1"/>
          <p:nvPr/>
        </p:nvSpPr>
        <p:spPr>
          <a:xfrm>
            <a:off x="377324" y="341664"/>
            <a:ext cx="12058515" cy="13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Introduction- </a:t>
            </a:r>
            <a:r>
              <a:rPr b="0" i="0" lang="fr-FR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désigne la classe collaborative ?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123" name="Google Shape;123;p3"/>
          <p:cNvSpPr/>
          <p:nvPr/>
        </p:nvSpPr>
        <p:spPr>
          <a:xfrm>
            <a:off x="0" y="148064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48106" y="389731"/>
            <a:ext cx="77361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Accéder à la classe collaborative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3"/>
          <p:cNvCxnSpPr/>
          <p:nvPr/>
        </p:nvCxnSpPr>
        <p:spPr>
          <a:xfrm flipH="1">
            <a:off x="8748975" y="2010565"/>
            <a:ext cx="1288800" cy="4428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6" name="Google Shape;126;p3"/>
          <p:cNvSpPr txBox="1"/>
          <p:nvPr/>
        </p:nvSpPr>
        <p:spPr>
          <a:xfrm>
            <a:off x="0" y="4725041"/>
            <a:ext cx="28572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 Cliquer sur l’icône “interactif”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10029775" y="1649065"/>
            <a:ext cx="18771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3 - Accéder aux différents sondages avec la classe par défaut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3"/>
          <p:cNvGrpSpPr/>
          <p:nvPr/>
        </p:nvGrpSpPr>
        <p:grpSpPr>
          <a:xfrm>
            <a:off x="2246600" y="1449863"/>
            <a:ext cx="7458050" cy="4888151"/>
            <a:chOff x="2246600" y="1815623"/>
            <a:chExt cx="7458050" cy="4888151"/>
          </a:xfrm>
        </p:grpSpPr>
        <p:pic>
          <p:nvPicPr>
            <p:cNvPr id="129" name="Google Shape;12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97899" y="1815623"/>
              <a:ext cx="6679174" cy="4888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3"/>
            <p:cNvSpPr/>
            <p:nvPr/>
          </p:nvSpPr>
          <p:spPr>
            <a:xfrm>
              <a:off x="3608550" y="6159200"/>
              <a:ext cx="452700" cy="481200"/>
            </a:xfrm>
            <a:prstGeom prst="rect">
              <a:avLst/>
            </a:prstGeom>
            <a:noFill/>
            <a:ln cap="flat" cmpd="sng" w="952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6872475" y="2630425"/>
              <a:ext cx="1952700" cy="377400"/>
            </a:xfrm>
            <a:prstGeom prst="rect">
              <a:avLst/>
            </a:prstGeom>
            <a:noFill/>
            <a:ln cap="flat" cmpd="sng" w="952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2" name="Google Shape;132;p3"/>
            <p:cNvCxnSpPr/>
            <p:nvPr/>
          </p:nvCxnSpPr>
          <p:spPr>
            <a:xfrm>
              <a:off x="2246600" y="5498875"/>
              <a:ext cx="1373700" cy="6792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33" name="Google Shape;133;p3"/>
            <p:cNvSpPr/>
            <p:nvPr/>
          </p:nvSpPr>
          <p:spPr>
            <a:xfrm>
              <a:off x="7535725" y="4459225"/>
              <a:ext cx="862800" cy="377400"/>
            </a:xfrm>
            <a:prstGeom prst="rect">
              <a:avLst/>
            </a:prstGeom>
            <a:noFill/>
            <a:ln cap="flat" cmpd="sng" w="952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4" name="Google Shape;134;p3"/>
            <p:cNvCxnSpPr/>
            <p:nvPr/>
          </p:nvCxnSpPr>
          <p:spPr>
            <a:xfrm rot="10800000">
              <a:off x="8448550" y="4641175"/>
              <a:ext cx="1256100" cy="87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135" name="Google Shape;135;p3"/>
          <p:cNvSpPr txBox="1"/>
          <p:nvPr/>
        </p:nvSpPr>
        <p:spPr>
          <a:xfrm>
            <a:off x="9754675" y="4079690"/>
            <a:ext cx="2520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2- Accéder aux paramètres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2547874" y="1816126"/>
            <a:ext cx="6729199" cy="4572006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142" name="Google Shape;142;p4"/>
          <p:cNvSpPr/>
          <p:nvPr/>
        </p:nvSpPr>
        <p:spPr>
          <a:xfrm>
            <a:off x="0" y="139279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3227650" y="1909590"/>
            <a:ext cx="6015476" cy="4482525"/>
            <a:chOff x="3227650" y="2224550"/>
            <a:chExt cx="6015476" cy="4482525"/>
          </a:xfrm>
        </p:grpSpPr>
        <p:pic>
          <p:nvPicPr>
            <p:cNvPr id="144" name="Google Shape;14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27650" y="2224550"/>
              <a:ext cx="6015476" cy="4482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4"/>
            <p:cNvSpPr/>
            <p:nvPr/>
          </p:nvSpPr>
          <p:spPr>
            <a:xfrm>
              <a:off x="8555250" y="2810375"/>
              <a:ext cx="293100" cy="293100"/>
            </a:xfrm>
            <a:prstGeom prst="rect">
              <a:avLst/>
            </a:prstGeom>
            <a:noFill/>
            <a:ln cap="flat" cmpd="sng" w="952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8250450" y="2810375"/>
              <a:ext cx="293100" cy="293100"/>
            </a:xfrm>
            <a:prstGeom prst="rect">
              <a:avLst/>
            </a:prstGeom>
            <a:noFill/>
            <a:ln cap="flat" cmpd="sng" w="952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7945650" y="2810375"/>
              <a:ext cx="293100" cy="293100"/>
            </a:xfrm>
            <a:prstGeom prst="rect">
              <a:avLst/>
            </a:prstGeom>
            <a:noFill/>
            <a:ln cap="flat" cmpd="sng" w="9525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546050" y="2764675"/>
              <a:ext cx="462000" cy="338700"/>
            </a:xfrm>
            <a:prstGeom prst="rect">
              <a:avLst/>
            </a:prstGeom>
            <a:noFill/>
            <a:ln cap="flat" cmpd="sng" w="952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4594150" y="3103475"/>
              <a:ext cx="499800" cy="293100"/>
            </a:xfrm>
            <a:prstGeom prst="rect">
              <a:avLst/>
            </a:prstGeom>
            <a:noFill/>
            <a:ln cap="flat" cmpd="sng" w="952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4594000" y="3396575"/>
              <a:ext cx="3949500" cy="1603200"/>
            </a:xfrm>
            <a:prstGeom prst="rect">
              <a:avLst/>
            </a:prstGeom>
            <a:noFill/>
            <a:ln cap="flat" cmpd="sng" w="952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3488650" y="5990150"/>
              <a:ext cx="1105500" cy="389700"/>
            </a:xfrm>
            <a:prstGeom prst="rect">
              <a:avLst/>
            </a:prstGeom>
            <a:noFill/>
            <a:ln cap="flat" cmpd="sng" w="952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2" name="Google Shape;152;p4"/>
          <p:cNvCxnSpPr>
            <a:endCxn id="151" idx="1"/>
          </p:cNvCxnSpPr>
          <p:nvPr/>
        </p:nvCxnSpPr>
        <p:spPr>
          <a:xfrm>
            <a:off x="2575150" y="5863740"/>
            <a:ext cx="913500" cy="63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3" name="Google Shape;153;p4"/>
          <p:cNvCxnSpPr>
            <a:endCxn id="150" idx="1"/>
          </p:cNvCxnSpPr>
          <p:nvPr/>
        </p:nvCxnSpPr>
        <p:spPr>
          <a:xfrm>
            <a:off x="2773300" y="3873315"/>
            <a:ext cx="1820700" cy="99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4" name="Google Shape;154;p4"/>
          <p:cNvCxnSpPr>
            <a:endCxn id="149" idx="1"/>
          </p:cNvCxnSpPr>
          <p:nvPr/>
        </p:nvCxnSpPr>
        <p:spPr>
          <a:xfrm>
            <a:off x="2631850" y="2920665"/>
            <a:ext cx="1962300" cy="14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5" name="Google Shape;155;p4"/>
          <p:cNvCxnSpPr>
            <a:endCxn id="148" idx="0"/>
          </p:cNvCxnSpPr>
          <p:nvPr/>
        </p:nvCxnSpPr>
        <p:spPr>
          <a:xfrm flipH="1">
            <a:off x="5777050" y="1986815"/>
            <a:ext cx="5400" cy="4629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6" name="Google Shape;156;p4"/>
          <p:cNvCxnSpPr>
            <a:endCxn id="147" idx="0"/>
          </p:cNvCxnSpPr>
          <p:nvPr/>
        </p:nvCxnSpPr>
        <p:spPr>
          <a:xfrm>
            <a:off x="8076300" y="1986615"/>
            <a:ext cx="15900" cy="5088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7" name="Google Shape;157;p4"/>
          <p:cNvCxnSpPr/>
          <p:nvPr/>
        </p:nvCxnSpPr>
        <p:spPr>
          <a:xfrm flipH="1">
            <a:off x="8393050" y="1854690"/>
            <a:ext cx="691200" cy="6435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8" name="Google Shape;158;p4"/>
          <p:cNvCxnSpPr/>
          <p:nvPr/>
        </p:nvCxnSpPr>
        <p:spPr>
          <a:xfrm rot="10800000">
            <a:off x="8800350" y="2631365"/>
            <a:ext cx="765000" cy="63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9" name="Google Shape;159;p4"/>
          <p:cNvSpPr txBox="1"/>
          <p:nvPr/>
        </p:nvSpPr>
        <p:spPr>
          <a:xfrm>
            <a:off x="5003138" y="1586615"/>
            <a:ext cx="2161800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 de la classe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7209919" y="1304869"/>
            <a:ext cx="21618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Supprimer un participant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9182850" y="1385856"/>
            <a:ext cx="27141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Modifier le nom d’un participant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9617390" y="2256243"/>
            <a:ext cx="21618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Ajouter un participant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416055" y="3642497"/>
            <a:ext cx="2531400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Noms des participants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241900" y="5581631"/>
            <a:ext cx="253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Ajouter une nouvelle classe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665210" y="2368749"/>
            <a:ext cx="2531400" cy="1015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Activer pour autoriser toute la classe à se connecter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98324" y="442800"/>
            <a:ext cx="10285195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Enregistrer les membres du  groupe</a:t>
            </a:r>
            <a:endParaRPr/>
          </a:p>
        </p:txBody>
      </p:sp>
      <p:sp>
        <p:nvSpPr>
          <p:cNvPr id="167" name="Google Shape;167;p4"/>
          <p:cNvSpPr/>
          <p:nvPr/>
        </p:nvSpPr>
        <p:spPr>
          <a:xfrm>
            <a:off x="3422210" y="2138529"/>
            <a:ext cx="5540721" cy="414648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173" name="Google Shape;173;p7"/>
          <p:cNvSpPr/>
          <p:nvPr/>
        </p:nvSpPr>
        <p:spPr>
          <a:xfrm>
            <a:off x="0" y="148064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3">
            <a:alphaModFix/>
          </a:blip>
          <a:srcRect b="12153" l="13517" r="10539" t="15758"/>
          <a:stretch/>
        </p:blipFill>
        <p:spPr>
          <a:xfrm>
            <a:off x="3657021" y="2257834"/>
            <a:ext cx="4129774" cy="32473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7"/>
          <p:cNvCxnSpPr/>
          <p:nvPr/>
        </p:nvCxnSpPr>
        <p:spPr>
          <a:xfrm flipH="1">
            <a:off x="7375319" y="3902499"/>
            <a:ext cx="1250100" cy="60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6" name="Google Shape;176;p7"/>
          <p:cNvCxnSpPr>
            <a:endCxn id="177" idx="1"/>
          </p:cNvCxnSpPr>
          <p:nvPr/>
        </p:nvCxnSpPr>
        <p:spPr>
          <a:xfrm flipH="1" rot="10800000">
            <a:off x="2466348" y="3360680"/>
            <a:ext cx="1507800" cy="11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8" name="Google Shape;178;p7"/>
          <p:cNvCxnSpPr/>
          <p:nvPr/>
        </p:nvCxnSpPr>
        <p:spPr>
          <a:xfrm flipH="1" rot="10800000">
            <a:off x="2466602" y="4146626"/>
            <a:ext cx="1507800" cy="11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9" name="Google Shape;179;p7"/>
          <p:cNvCxnSpPr/>
          <p:nvPr/>
        </p:nvCxnSpPr>
        <p:spPr>
          <a:xfrm flipH="1" rot="10800000">
            <a:off x="2647700" y="4791072"/>
            <a:ext cx="1326600" cy="192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0" name="Google Shape;180;p7"/>
          <p:cNvCxnSpPr>
            <a:endCxn id="181" idx="0"/>
          </p:cNvCxnSpPr>
          <p:nvPr/>
        </p:nvCxnSpPr>
        <p:spPr>
          <a:xfrm flipH="1">
            <a:off x="5133836" y="2050280"/>
            <a:ext cx="1205700" cy="10122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2" name="Google Shape;182;p7"/>
          <p:cNvCxnSpPr/>
          <p:nvPr/>
        </p:nvCxnSpPr>
        <p:spPr>
          <a:xfrm>
            <a:off x="2974829" y="2213595"/>
            <a:ext cx="2039100" cy="3612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3" name="Google Shape;183;p7"/>
          <p:cNvCxnSpPr>
            <a:endCxn id="184" idx="3"/>
          </p:cNvCxnSpPr>
          <p:nvPr/>
        </p:nvCxnSpPr>
        <p:spPr>
          <a:xfrm rot="10800000">
            <a:off x="5477036" y="4057084"/>
            <a:ext cx="3184200" cy="6291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5" name="Google Shape;185;p7"/>
          <p:cNvCxnSpPr>
            <a:endCxn id="186" idx="2"/>
          </p:cNvCxnSpPr>
          <p:nvPr/>
        </p:nvCxnSpPr>
        <p:spPr>
          <a:xfrm rot="10800000">
            <a:off x="5133836" y="5051689"/>
            <a:ext cx="1430400" cy="5130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7" name="Google Shape;187;p7"/>
          <p:cNvSpPr txBox="1"/>
          <p:nvPr/>
        </p:nvSpPr>
        <p:spPr>
          <a:xfrm>
            <a:off x="290424" y="3142845"/>
            <a:ext cx="3177914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Accéder aux sondages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797439" y="3924275"/>
            <a:ext cx="1962102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Envoyer l’écran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638400" y="4585475"/>
            <a:ext cx="182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Accéder à plus de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fonctionnalités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191025" y="1807263"/>
            <a:ext cx="4550644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Nombre de participants connectés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6339536" y="1653596"/>
            <a:ext cx="4468272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Transférer des fichiers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8657110" y="3478426"/>
            <a:ext cx="2958804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Informations de connexion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 la classe collaborative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8661149" y="4475611"/>
            <a:ext cx="4468272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Historique des sondages réalisés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6450139" y="5324386"/>
            <a:ext cx="4468272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Mettre fin à la session en cours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-217575" y="506075"/>
            <a:ext cx="10660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panneau de sélection des outils collaboratifs 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" name="Google Shape;196;p7"/>
          <p:cNvGrpSpPr/>
          <p:nvPr/>
        </p:nvGrpSpPr>
        <p:grpSpPr>
          <a:xfrm>
            <a:off x="3854459" y="2371249"/>
            <a:ext cx="3705185" cy="2882464"/>
            <a:chOff x="3854459" y="2960529"/>
            <a:chExt cx="3705185" cy="2882464"/>
          </a:xfrm>
        </p:grpSpPr>
        <p:sp>
          <p:nvSpPr>
            <p:cNvPr id="197" name="Google Shape;197;p7"/>
            <p:cNvSpPr/>
            <p:nvPr/>
          </p:nvSpPr>
          <p:spPr>
            <a:xfrm>
              <a:off x="5758014" y="3227893"/>
              <a:ext cx="1617300" cy="2615100"/>
            </a:xfrm>
            <a:prstGeom prst="rect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974148" y="3651760"/>
              <a:ext cx="686400" cy="596400"/>
            </a:xfrm>
            <a:prstGeom prst="rect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4790636" y="3651760"/>
              <a:ext cx="686400" cy="596400"/>
            </a:xfrm>
            <a:prstGeom prst="rect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974148" y="4348164"/>
              <a:ext cx="686400" cy="596400"/>
            </a:xfrm>
            <a:prstGeom prst="rect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4790636" y="4348164"/>
              <a:ext cx="686400" cy="596400"/>
            </a:xfrm>
            <a:prstGeom prst="rect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3974148" y="5044569"/>
              <a:ext cx="686400" cy="596400"/>
            </a:xfrm>
            <a:prstGeom prst="rect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4790636" y="5044569"/>
              <a:ext cx="686400" cy="596400"/>
            </a:xfrm>
            <a:prstGeom prst="rect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3854459" y="2960529"/>
              <a:ext cx="3705185" cy="2882464"/>
            </a:xfrm>
            <a:prstGeom prst="rect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206" name="Google Shape;206;p8"/>
          <p:cNvSpPr/>
          <p:nvPr/>
        </p:nvSpPr>
        <p:spPr>
          <a:xfrm>
            <a:off x="0" y="148064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3795131" y="700751"/>
            <a:ext cx="4399299" cy="600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3">
            <a:alphaModFix/>
          </a:blip>
          <a:srcRect b="16971" l="18677" r="15442" t="20426"/>
          <a:stretch/>
        </p:blipFill>
        <p:spPr>
          <a:xfrm>
            <a:off x="417975" y="3586715"/>
            <a:ext cx="3243776" cy="256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4">
            <a:alphaModFix/>
          </a:blip>
          <a:srcRect b="27091" l="0" r="0" t="5456"/>
          <a:stretch/>
        </p:blipFill>
        <p:spPr>
          <a:xfrm>
            <a:off x="9023275" y="2443715"/>
            <a:ext cx="2392775" cy="3492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 txBox="1"/>
          <p:nvPr/>
        </p:nvSpPr>
        <p:spPr>
          <a:xfrm>
            <a:off x="415075" y="1574053"/>
            <a:ext cx="3122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1 : Scanner le QR Code à l’aide de son smartphone ou se connecter avec le lien en bleu depuis un ordinateur ou une tablette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5163375" y="1536215"/>
            <a:ext cx="2792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2 : Choisir son nom dans la liste ou écrire son nom dans la barre puis cliquer sur “Join”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2150800" y="5614315"/>
            <a:ext cx="1226400" cy="4812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8"/>
          <p:cNvGrpSpPr/>
          <p:nvPr/>
        </p:nvGrpSpPr>
        <p:grpSpPr>
          <a:xfrm>
            <a:off x="5391575" y="2443715"/>
            <a:ext cx="2173924" cy="3669474"/>
            <a:chOff x="5391575" y="2809475"/>
            <a:chExt cx="2173924" cy="3669474"/>
          </a:xfrm>
        </p:grpSpPr>
        <p:pic>
          <p:nvPicPr>
            <p:cNvPr id="214" name="Google Shape;214;p8"/>
            <p:cNvPicPr preferRelativeResize="0"/>
            <p:nvPr/>
          </p:nvPicPr>
          <p:blipFill rotWithShape="1">
            <a:blip r:embed="rId5">
              <a:alphaModFix/>
            </a:blip>
            <a:srcRect b="16385" l="0" r="0" t="5614"/>
            <a:stretch/>
          </p:blipFill>
          <p:spPr>
            <a:xfrm>
              <a:off x="5391575" y="2809475"/>
              <a:ext cx="2173924" cy="3669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8"/>
            <p:cNvSpPr/>
            <p:nvPr/>
          </p:nvSpPr>
          <p:spPr>
            <a:xfrm>
              <a:off x="5482800" y="5944425"/>
              <a:ext cx="1988400" cy="481200"/>
            </a:xfrm>
            <a:prstGeom prst="rect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5482800" y="5452450"/>
              <a:ext cx="432000" cy="207600"/>
            </a:xfrm>
            <a:prstGeom prst="rect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8"/>
          <p:cNvSpPr/>
          <p:nvPr/>
        </p:nvSpPr>
        <p:spPr>
          <a:xfrm>
            <a:off x="8078404" y="3789190"/>
            <a:ext cx="593100" cy="33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9225463" y="5238165"/>
            <a:ext cx="1988400" cy="4812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8920775" y="1722103"/>
            <a:ext cx="2792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message indique que vous avez bien rejoint la session.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452800" y="2533128"/>
            <a:ext cx="321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r-FR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Attention, il est impératif d’être connecté au même réseau que celui de l’écran interactif pour accéder à la classe.</a:t>
            </a:r>
            <a:endParaRPr b="0" i="1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-537626" y="419875"/>
            <a:ext cx="12089544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Connecter les participants du  groupe à la session</a:t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415075" y="3559991"/>
            <a:ext cx="3246676" cy="2656118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9023275" y="2367515"/>
            <a:ext cx="2392774" cy="3728000"/>
          </a:xfrm>
          <a:prstGeom prst="rect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5365675" y="2443715"/>
            <a:ext cx="2199900" cy="3728100"/>
          </a:xfrm>
          <a:prstGeom prst="rect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230" name="Google Shape;230;p9"/>
          <p:cNvSpPr/>
          <p:nvPr/>
        </p:nvSpPr>
        <p:spPr>
          <a:xfrm>
            <a:off x="0" y="148064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-605226" y="447451"/>
            <a:ext cx="9688265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Connexion, validation des invités</a:t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 b="39853" l="5235" r="5574" t="0"/>
          <a:stretch/>
        </p:blipFill>
        <p:spPr>
          <a:xfrm>
            <a:off x="2376475" y="2187050"/>
            <a:ext cx="7471151" cy="39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/>
          <p:nvPr/>
        </p:nvSpPr>
        <p:spPr>
          <a:xfrm>
            <a:off x="2586200" y="5175200"/>
            <a:ext cx="1028400" cy="8679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7558275" y="5226775"/>
            <a:ext cx="2207400" cy="3585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9"/>
          <p:cNvCxnSpPr>
            <a:endCxn id="233" idx="1"/>
          </p:cNvCxnSpPr>
          <p:nvPr/>
        </p:nvCxnSpPr>
        <p:spPr>
          <a:xfrm>
            <a:off x="1668200" y="4999550"/>
            <a:ext cx="918000" cy="6096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6" name="Google Shape;236;p9"/>
          <p:cNvSpPr txBox="1"/>
          <p:nvPr/>
        </p:nvSpPr>
        <p:spPr>
          <a:xfrm>
            <a:off x="119451" y="3429051"/>
            <a:ext cx="2330100" cy="18466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1 : L’invité se connecte au même réseau et scanne le QR Code. Son nom apparaît dans la liste des invités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7" name="Google Shape;237;p9"/>
          <p:cNvCxnSpPr/>
          <p:nvPr/>
        </p:nvCxnSpPr>
        <p:spPr>
          <a:xfrm flipH="1">
            <a:off x="9613175" y="4792850"/>
            <a:ext cx="564600" cy="4608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8" name="Google Shape;238;p9"/>
          <p:cNvSpPr txBox="1"/>
          <p:nvPr/>
        </p:nvSpPr>
        <p:spPr>
          <a:xfrm>
            <a:off x="9902575" y="3777218"/>
            <a:ext cx="2330100" cy="1015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2 : Cliquez pour ajouter l’invité à la classe.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2376475" y="2616451"/>
            <a:ext cx="7471149" cy="3512225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l s’agit d’une image d’un bureau avec les ordinateurs portables et de personnes travaillant." id="245" name="Google Shape;245;p10"/>
          <p:cNvSpPr/>
          <p:nvPr/>
        </p:nvSpPr>
        <p:spPr>
          <a:xfrm>
            <a:off x="0" y="148064"/>
            <a:ext cx="12192000" cy="1251611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249226" y="469039"/>
            <a:ext cx="112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fr-FR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Sondages : les questions ouvertes</a:t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0"/>
          <p:cNvPicPr preferRelativeResize="0"/>
          <p:nvPr/>
        </p:nvPicPr>
        <p:blipFill rotWithShape="1">
          <a:blip r:embed="rId3">
            <a:alphaModFix/>
          </a:blip>
          <a:srcRect b="14131" l="0" r="0" t="5973"/>
          <a:stretch/>
        </p:blipFill>
        <p:spPr>
          <a:xfrm>
            <a:off x="5015163" y="2910425"/>
            <a:ext cx="2040850" cy="352872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 txBox="1"/>
          <p:nvPr/>
        </p:nvSpPr>
        <p:spPr>
          <a:xfrm>
            <a:off x="249226" y="1552785"/>
            <a:ext cx="373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1: Dans les sondages sélectionner “texte”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Écrire la question sur le tableau blanc.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10"/>
          <p:cNvPicPr preferRelativeResize="0"/>
          <p:nvPr/>
        </p:nvPicPr>
        <p:blipFill rotWithShape="1">
          <a:blip r:embed="rId4">
            <a:alphaModFix/>
          </a:blip>
          <a:srcRect b="53664" l="38760" r="12478" t="1068"/>
          <a:stretch/>
        </p:blipFill>
        <p:spPr>
          <a:xfrm>
            <a:off x="8234250" y="2972925"/>
            <a:ext cx="3683652" cy="1716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10"/>
          <p:cNvGrpSpPr/>
          <p:nvPr/>
        </p:nvGrpSpPr>
        <p:grpSpPr>
          <a:xfrm>
            <a:off x="354800" y="2600658"/>
            <a:ext cx="3295875" cy="3573522"/>
            <a:chOff x="431000" y="2295858"/>
            <a:chExt cx="3295875" cy="3573522"/>
          </a:xfrm>
        </p:grpSpPr>
        <p:pic>
          <p:nvPicPr>
            <p:cNvPr id="251" name="Google Shape;251;p10"/>
            <p:cNvPicPr preferRelativeResize="0"/>
            <p:nvPr/>
          </p:nvPicPr>
          <p:blipFill rotWithShape="1">
            <a:blip r:embed="rId4">
              <a:alphaModFix/>
            </a:blip>
            <a:srcRect b="32140" l="3274" r="61012" t="10901"/>
            <a:stretch/>
          </p:blipFill>
          <p:spPr>
            <a:xfrm>
              <a:off x="431000" y="2295858"/>
              <a:ext cx="3295875" cy="2990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10"/>
            <p:cNvSpPr/>
            <p:nvPr/>
          </p:nvSpPr>
          <p:spPr>
            <a:xfrm>
              <a:off x="1330825" y="3710850"/>
              <a:ext cx="492900" cy="538500"/>
            </a:xfrm>
            <a:prstGeom prst="rect">
              <a:avLst/>
            </a:prstGeom>
            <a:noFill/>
            <a:ln cap="flat" cmpd="sng" w="9525">
              <a:solidFill>
                <a:srgbClr val="4472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3" name="Google Shape;253;p10"/>
            <p:cNvPicPr preferRelativeResize="0"/>
            <p:nvPr/>
          </p:nvPicPr>
          <p:blipFill rotWithShape="1">
            <a:blip r:embed="rId4">
              <a:alphaModFix/>
            </a:blip>
            <a:srcRect b="0" l="38761" r="5545" t="80373"/>
            <a:stretch/>
          </p:blipFill>
          <p:spPr>
            <a:xfrm>
              <a:off x="431000" y="5286225"/>
              <a:ext cx="3295875" cy="5831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p10"/>
          <p:cNvSpPr/>
          <p:nvPr/>
        </p:nvSpPr>
        <p:spPr>
          <a:xfrm>
            <a:off x="4032650" y="3985300"/>
            <a:ext cx="492900" cy="33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4222726" y="1513785"/>
            <a:ext cx="3735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2: Le participant reçoit sur son appareil un espace dans lequel il écrit la réponse avec son clavier. Il envoie la réponse en cliquant sur “Submit”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/>
          <p:nvPr/>
        </p:nvSpPr>
        <p:spPr>
          <a:xfrm>
            <a:off x="354950" y="5595400"/>
            <a:ext cx="3295800" cy="5376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0"/>
          <p:cNvSpPr txBox="1"/>
          <p:nvPr/>
        </p:nvSpPr>
        <p:spPr>
          <a:xfrm>
            <a:off x="8694375" y="1668185"/>
            <a:ext cx="264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réponse est envoyée dans le tableau blanc. 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5414700" y="6037300"/>
            <a:ext cx="1122600" cy="3321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0"/>
          <p:cNvSpPr/>
          <p:nvPr/>
        </p:nvSpPr>
        <p:spPr>
          <a:xfrm>
            <a:off x="9357075" y="3641250"/>
            <a:ext cx="2560800" cy="9528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7465426" y="3909100"/>
            <a:ext cx="492900" cy="33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254700" y="2600651"/>
            <a:ext cx="3564087" cy="3664348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4972136" y="2877350"/>
            <a:ext cx="2155088" cy="3732281"/>
          </a:xfrm>
          <a:prstGeom prst="rect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8234250" y="2877351"/>
            <a:ext cx="3683625" cy="181245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2021-04-20T14:45:14Z</dcterms:created>
  <dc:creator>Benoit Lefevre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0x010100C84C5EEF68EBC8429DF872F6427A7B04</vt:lpwstr>
  </property>
</Properties>
</file>